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8" r:id="rId2"/>
    <p:sldId id="315" r:id="rId3"/>
    <p:sldId id="316" r:id="rId4"/>
    <p:sldId id="317" r:id="rId5"/>
    <p:sldId id="318" r:id="rId6"/>
    <p:sldId id="319" r:id="rId7"/>
    <p:sldId id="327" r:id="rId8"/>
    <p:sldId id="323" r:id="rId9"/>
    <p:sldId id="320" r:id="rId10"/>
    <p:sldId id="321" r:id="rId11"/>
    <p:sldId id="322" r:id="rId12"/>
    <p:sldId id="324" r:id="rId13"/>
    <p:sldId id="325" r:id="rId14"/>
    <p:sldId id="326"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7C"/>
    <a:srgbClr val="CF128C"/>
    <a:srgbClr val="72BF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53244" autoAdjust="0"/>
  </p:normalViewPr>
  <p:slideViewPr>
    <p:cSldViewPr snapToGrid="0">
      <p:cViewPr varScale="1">
        <p:scale>
          <a:sx n="65" d="100"/>
          <a:sy n="65" d="100"/>
        </p:scale>
        <p:origin x="20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C6CAB-F0BF-43E6-B167-82A39A9E8772}"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AD2A4-2B20-48DF-BF0A-15C84DC58890}" type="slidenum">
              <a:rPr lang="en-US" smtClean="0"/>
              <a:t>‹#›</a:t>
            </a:fld>
            <a:endParaRPr lang="en-US"/>
          </a:p>
        </p:txBody>
      </p:sp>
    </p:spTree>
    <p:extLst>
      <p:ext uri="{BB962C8B-B14F-4D97-AF65-F5344CB8AC3E}">
        <p14:creationId xmlns:p14="http://schemas.microsoft.com/office/powerpoint/2010/main" val="118234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777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All areas of the college should have a mission. How does that mission support the college’s mission?</a:t>
            </a:r>
          </a:p>
          <a:p>
            <a:endParaRPr lang="en-US" sz="1100" dirty="0"/>
          </a:p>
          <a:p>
            <a:r>
              <a:rPr lang="en-US" sz="1100" dirty="0"/>
              <a:t>If your mission needs to be updated….planning@otc.edu</a:t>
            </a:r>
          </a:p>
          <a:p>
            <a:endParaRPr lang="en-US" sz="1100" dirty="0"/>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129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778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Instructional areas – this is something you probably already have completed. If you’ve made a change in curriculum recently, you were required to add these outcomes to </a:t>
            </a:r>
            <a:r>
              <a:rPr lang="en-US" sz="1100" dirty="0" err="1"/>
              <a:t>Curriculog</a:t>
            </a:r>
            <a:r>
              <a:rPr lang="en-US" sz="1100" dirty="0"/>
              <a:t>.</a:t>
            </a:r>
          </a:p>
          <a:p>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On both of these – remember that it is about what STUDENTS have learned. These are not goals for faculty such as retention, exit exam scores, etc. </a:t>
            </a:r>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11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Instructional areas – this is something you probably already have completed. If you’ve made a change in curriculum recently, you were required to add these outcomes to </a:t>
            </a:r>
            <a:r>
              <a:rPr lang="en-US" sz="1100" dirty="0" err="1"/>
              <a:t>Curriculog</a:t>
            </a:r>
            <a:r>
              <a:rPr lang="en-US" sz="1100" dirty="0"/>
              <a:t>.</a:t>
            </a:r>
          </a:p>
          <a:p>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On both of these – remember that it is about what STUDENTS have learned. These are not goals for faculty such as retention, exit exam scores, etc. </a:t>
            </a:r>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385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You may need to expand your definition of community. OTC’s community consists of faculty, staff, students, employers, taxpayers, K-12, other higher education institutions, businesses, etc.</a:t>
            </a:r>
          </a:p>
          <a:p>
            <a:endParaRPr lang="en-US" sz="1100" dirty="0"/>
          </a:p>
          <a:p>
            <a:r>
              <a:rPr lang="en-US" sz="1100" dirty="0"/>
              <a:t>DO NOT say, “We help students.” While it is great that you do, we expect a little deeper of an answer here.</a:t>
            </a:r>
          </a:p>
          <a:p>
            <a:endParaRPr lang="en-US" sz="1100" dirty="0"/>
          </a:p>
          <a:p>
            <a:r>
              <a:rPr lang="en-US" sz="1100" dirty="0"/>
              <a:t>This one might be hard for some of the areas to complete.  They may have had to expand the definition of community.</a:t>
            </a:r>
          </a:p>
          <a:p>
            <a:endParaRPr lang="en-US" sz="1100" dirty="0"/>
          </a:p>
          <a:p>
            <a:r>
              <a:rPr lang="en-US" sz="1100" dirty="0"/>
              <a:t>Things to look for:</a:t>
            </a:r>
          </a:p>
          <a:p>
            <a:pPr marL="171450" indent="-171450">
              <a:buFont typeface="Arial" panose="020B0604020202020204" pitchFamily="34" charset="0"/>
              <a:buChar char="•"/>
            </a:pPr>
            <a:r>
              <a:rPr lang="en-US" sz="1100" dirty="0"/>
              <a:t>Did they explain the impact? It’s great if we say “Our area packed food boxes at Crosslines.” It is better to state, “Since OTC has the Crosslines Mobile Pantry visit campus once a month to help our students, our area helped out by volunteering at Crosslines to help pack the boxes.”</a:t>
            </a:r>
          </a:p>
          <a:p>
            <a:pPr marL="171450" indent="-171450">
              <a:buFont typeface="Arial" panose="020B0604020202020204" pitchFamily="34" charset="0"/>
              <a:buChar char="•"/>
            </a:pPr>
            <a:r>
              <a:rPr lang="en-US" sz="1100" dirty="0"/>
              <a:t>Did they explain who their community is?</a:t>
            </a:r>
          </a:p>
          <a:p>
            <a:endParaRPr lang="en-US" sz="1100" dirty="0"/>
          </a:p>
          <a:p>
            <a:r>
              <a:rPr lang="en-US" sz="1100" dirty="0"/>
              <a:t>For example:</a:t>
            </a:r>
          </a:p>
          <a:p>
            <a:pPr marL="171450" indent="-171450">
              <a:buFont typeface="Arial" panose="020B0604020202020204" pitchFamily="34" charset="0"/>
              <a:buChar char="•"/>
            </a:pPr>
            <a:r>
              <a:rPr lang="en-US" sz="1100" dirty="0"/>
              <a:t>Help set up technology for outside events</a:t>
            </a:r>
          </a:p>
          <a:p>
            <a:pPr marL="171450" indent="-171450">
              <a:buFont typeface="Arial" panose="020B0604020202020204" pitchFamily="34" charset="0"/>
              <a:buChar char="•"/>
            </a:pPr>
            <a:r>
              <a:rPr lang="en-US" sz="1100" dirty="0"/>
              <a:t>Volunteer hours</a:t>
            </a:r>
          </a:p>
          <a:p>
            <a:pPr marL="171450" indent="-171450">
              <a:buFont typeface="Arial" panose="020B0604020202020204" pitchFamily="34" charset="0"/>
              <a:buChar char="•"/>
            </a:pPr>
            <a:r>
              <a:rPr lang="en-US" sz="1100" dirty="0"/>
              <a:t>Richwood Valley has a nice walking trail – that is engagement with the community</a:t>
            </a:r>
          </a:p>
          <a:p>
            <a:pPr marL="171450" indent="-171450">
              <a:buFont typeface="Arial" panose="020B0604020202020204" pitchFamily="34" charset="0"/>
              <a:buChar char="•"/>
            </a:pPr>
            <a:r>
              <a:rPr lang="en-US" sz="1100" dirty="0"/>
              <a:t>Testing Services just added fire fighter tests</a:t>
            </a:r>
          </a:p>
          <a:p>
            <a:pPr marL="171450" indent="-171450">
              <a:buFont typeface="Arial" panose="020B0604020202020204" pitchFamily="34" charset="0"/>
              <a:buChar char="•"/>
            </a:pPr>
            <a:r>
              <a:rPr lang="en-US" sz="1100" dirty="0"/>
              <a:t>Print shop prints band memory books for outside entities (may have happened a couple of times)</a:t>
            </a:r>
          </a:p>
          <a:p>
            <a:pPr marL="171450" indent="-171450">
              <a:buFont typeface="Arial" panose="020B0604020202020204" pitchFamily="34" charset="0"/>
              <a:buChar char="•"/>
            </a:pPr>
            <a:r>
              <a:rPr lang="en-US" sz="1100" dirty="0"/>
              <a:t>Recruitment – you interact with the community all the time. Do you consider counselors part of your community?</a:t>
            </a:r>
          </a:p>
          <a:p>
            <a:pPr marL="171450" indent="-171450">
              <a:buFont typeface="Arial" panose="020B0604020202020204" pitchFamily="34" charset="0"/>
              <a:buChar char="•"/>
            </a:pPr>
            <a:r>
              <a:rPr lang="en-US" sz="1100" dirty="0"/>
              <a:t>Sometimes your community may be an internal one – for example: look at all of the things that Student Care does with Counseling Services and the Foundation.</a:t>
            </a:r>
          </a:p>
          <a:p>
            <a:pPr marL="171450" indent="-171450">
              <a:buFont typeface="Arial" panose="020B0604020202020204" pitchFamily="34" charset="0"/>
              <a:buChar char="•"/>
            </a:pPr>
            <a:endParaRPr lang="en-US" sz="1100" dirty="0"/>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064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t>The next two are the only questions not linked to the Strategic Plan or an HLC criteria. However, they are an integral part of program review. By knowing/admitting your strengths and challenges, you are in a better position to make plans for the future.</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HINT: While we all think that our caring and knowledgeable faculty and staff are the best thing since sliced bread, that should not be your ONLY answer to this one.</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This is your chance to brag about your area. Have you considered:</a:t>
            </a:r>
          </a:p>
          <a:p>
            <a:pPr marL="171450" indent="-171450">
              <a:buFont typeface="Arial" panose="020B0604020202020204" pitchFamily="34" charset="0"/>
              <a:buChar char="•"/>
            </a:pPr>
            <a:r>
              <a:rPr lang="en-US" sz="1100" dirty="0"/>
              <a:t>Students who win at SkillsUSA or other competitions?</a:t>
            </a:r>
          </a:p>
          <a:p>
            <a:pPr marL="171450" indent="-171450">
              <a:buFont typeface="Arial" panose="020B0604020202020204" pitchFamily="34" charset="0"/>
              <a:buChar char="•"/>
            </a:pPr>
            <a:r>
              <a:rPr lang="en-US" sz="1100" dirty="0"/>
              <a:t>That your area processed a million dollars of aid in a short time period.</a:t>
            </a:r>
          </a:p>
          <a:p>
            <a:pPr marL="171450" indent="-171450">
              <a:buFont typeface="Arial" panose="020B0604020202020204" pitchFamily="34" charset="0"/>
              <a:buChar char="•"/>
            </a:pPr>
            <a:r>
              <a:rPr lang="en-US" sz="1100" dirty="0"/>
              <a:t>That the staff in your area are cross-trained so that if someone is gone for vacation (or an extended time) nothing lapses?</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It is best if your answer is tied to the mission, vision, and core values of the college. If they aren’t – maybe they aren’t really strengths. </a:t>
            </a:r>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744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t>The next two are the only questions not linked to the Strategic Plan or an HLC criteria. However, they are an integral part of program review.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By knowing/admitting your strengths and challenges, you are in a better position to make plans for the future. Link this section to your 3-year plan.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HINT: Be honest. If you cannot fulfill the mission of your area because you are lacking something – let us know!</a:t>
            </a:r>
          </a:p>
          <a:p>
            <a:pPr marL="171450" indent="-171450">
              <a:buFont typeface="Arial" panose="020B0604020202020204" pitchFamily="34" charset="0"/>
              <a:buChar char="•"/>
            </a:pPr>
            <a:r>
              <a:rPr lang="en-US" sz="1100" dirty="0"/>
              <a:t>The industry is changing and our program is having a difficult time staying ahead of the curve because the new equipment is so expensive. </a:t>
            </a:r>
          </a:p>
          <a:p>
            <a:pPr marL="171450" indent="-171450">
              <a:buFont typeface="Arial" panose="020B0604020202020204" pitchFamily="34" charset="0"/>
              <a:buChar char="•"/>
            </a:pPr>
            <a:r>
              <a:rPr lang="en-US" sz="1100" dirty="0"/>
              <a:t>Students are not coming to us with the necessary skills/knowledge to be college students.</a:t>
            </a:r>
          </a:p>
          <a:p>
            <a:pPr marL="171450" indent="-171450">
              <a:buFont typeface="Arial" panose="020B0604020202020204" pitchFamily="34" charset="0"/>
              <a:buChar char="•"/>
            </a:pPr>
            <a:r>
              <a:rPr lang="en-US" sz="1100" dirty="0"/>
              <a:t>Enrollment in the program is increasing, but we are having issues.</a:t>
            </a:r>
          </a:p>
          <a:p>
            <a:pPr marL="171450" indent="-171450">
              <a:buFont typeface="Arial" panose="020B0604020202020204" pitchFamily="34" charset="0"/>
              <a:buChar char="•"/>
            </a:pPr>
            <a:r>
              <a:rPr lang="en-US" sz="1100" dirty="0"/>
              <a:t>The Department of Ed introduced Financial Transparency.</a:t>
            </a:r>
          </a:p>
          <a:p>
            <a:pPr marL="171450" indent="-171450">
              <a:buFont typeface="Arial" panose="020B0604020202020204" pitchFamily="34" charset="0"/>
              <a:buChar char="•"/>
            </a:pPr>
            <a:r>
              <a:rPr lang="en-US" sz="1100" dirty="0"/>
              <a:t>You’re having problems finding adjuncts.</a:t>
            </a:r>
          </a:p>
          <a:p>
            <a:pPr marL="171450" indent="-171450">
              <a:buFont typeface="Arial" panose="020B0604020202020204" pitchFamily="34" charset="0"/>
              <a:buChar char="•"/>
            </a:pPr>
            <a:r>
              <a:rPr lang="en-US" sz="1100" dirty="0"/>
              <a:t>The cost of building supplies has risen.</a:t>
            </a:r>
          </a:p>
          <a:p>
            <a:pPr marL="171450" indent="-171450">
              <a:buFont typeface="Arial" panose="020B0604020202020204" pitchFamily="34" charset="0"/>
              <a:buChar char="•"/>
            </a:pPr>
            <a:r>
              <a:rPr lang="en-US" sz="1100" dirty="0"/>
              <a:t>You’re offering professional development sessions and they aren’t well attended</a:t>
            </a:r>
          </a:p>
          <a:p>
            <a:pPr marL="171450" indent="-171450">
              <a:buFont typeface="Arial" panose="020B0604020202020204" pitchFamily="34" charset="0"/>
              <a:buChar char="•"/>
            </a:pPr>
            <a:r>
              <a:rPr lang="en-US" sz="1100" dirty="0"/>
              <a:t>Folks in your area are retiring – you need a succession plan.</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endParaRPr lang="en-US" sz="1100" dirty="0"/>
          </a:p>
          <a:p>
            <a:pPr marL="0" indent="0">
              <a:buFont typeface="Arial" panose="020B0604020202020204" pitchFamily="34" charset="0"/>
              <a:buNone/>
            </a:pPr>
            <a:r>
              <a:rPr lang="en-US" sz="1100" dirty="0"/>
              <a:t>It is best if your answer is tied to the mission, vision, and core values of the college. If they aren’t – maybe they aren’t really concerns.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It is not sufficient to just list your concerns - Explain WHY the concern is keeping you from meeting the mission, vision, and core values of the college.</a:t>
            </a:r>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706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t>We are getting into the four pillars of OTC Cares now. Last year, we lumped them all into two questions and it was rather difficult. Some of the four were addressed, some not, so in the spirit of assessment, we made a change. This year, there is a specific question devoted to each pillar.</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It’s sometimes hard to anticipate the needs of our students. Let us know how your area is anticipating those needs. And don’t forget to let us know how you’re sharing your success.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And remember that reciprocity thing from the beginning – I’m going to need help with this one.</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Potential examples:</a:t>
            </a:r>
          </a:p>
          <a:p>
            <a:pPr marL="0" indent="0">
              <a:buFont typeface="Arial" panose="020B0604020202020204" pitchFamily="34" charset="0"/>
              <a:buNone/>
            </a:pPr>
            <a:endParaRPr lang="en-US" sz="1100" dirty="0"/>
          </a:p>
          <a:p>
            <a:pPr marL="171450" indent="-171450">
              <a:buFont typeface="Arial" panose="020B0604020202020204" pitchFamily="34" charset="0"/>
              <a:buChar char="•"/>
            </a:pPr>
            <a:r>
              <a:rPr lang="en-US" sz="1100" dirty="0"/>
              <a:t>For the TLC – do you “advertise” before the second math test, mid-terms, finals? Notice I didn’t say “first math test”- many students don’t realize they need tutoring until after the first test</a:t>
            </a:r>
          </a:p>
          <a:p>
            <a:pPr marL="171450" indent="-171450">
              <a:buFont typeface="Arial" panose="020B0604020202020204" pitchFamily="34" charset="0"/>
              <a:buChar char="•"/>
            </a:pPr>
            <a:r>
              <a:rPr lang="en-US" sz="1100" dirty="0"/>
              <a:t>For academic areas – are you reminding students of the academic support services the college offers?</a:t>
            </a:r>
          </a:p>
          <a:p>
            <a:pPr marL="171450" indent="-171450">
              <a:buFont typeface="Arial" panose="020B0604020202020204" pitchFamily="34" charset="0"/>
              <a:buChar char="•"/>
            </a:pPr>
            <a:r>
              <a:rPr lang="en-US" sz="1100" dirty="0"/>
              <a:t>Marketing and Comm – when do you remind students of counseling services? Of Career Services?</a:t>
            </a:r>
          </a:p>
          <a:p>
            <a:pPr marL="171450" indent="-171450">
              <a:buFont typeface="Arial" panose="020B0604020202020204" pitchFamily="34" charset="0"/>
              <a:buChar char="•"/>
            </a:pPr>
            <a:r>
              <a:rPr lang="en-US" sz="1100" dirty="0"/>
              <a:t>IT – You put reminders on all of the OTC open computers – “register”</a:t>
            </a:r>
          </a:p>
          <a:p>
            <a:pPr marL="171450" indent="-171450">
              <a:buFont typeface="Arial" panose="020B0604020202020204" pitchFamily="34" charset="0"/>
              <a:buChar char="•"/>
            </a:pPr>
            <a:r>
              <a:rPr lang="en-US" sz="1100" dirty="0"/>
              <a:t>Design and Construction – as you schedule renovations, are you looking at the academic calendar? In the new building, was quiet space added?</a:t>
            </a:r>
          </a:p>
          <a:p>
            <a:pPr marL="171450" indent="-171450">
              <a:buFont typeface="Arial" panose="020B0604020202020204" pitchFamily="34" charset="0"/>
              <a:buChar char="•"/>
            </a:pPr>
            <a:r>
              <a:rPr lang="en-US" sz="1100" dirty="0"/>
              <a:t>Recruitment – are your materials easy to read – for both a parent and a student? Can it answer a lot of the basic questions?</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156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t>How does your program or department understand the importance to consider and address the needs of the WHOLE student?</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Let us know how your area is holistically helping students. And don’t forget to let us know how you’re sharing your success</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And remember that reciprocity thing from the beginning – I’m going to need help with this one.</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Potential examples:</a:t>
            </a:r>
          </a:p>
          <a:p>
            <a:pPr marL="171450" indent="-171450">
              <a:buFont typeface="Arial" panose="020B0604020202020204" pitchFamily="34" charset="0"/>
              <a:buChar char="•"/>
            </a:pPr>
            <a:r>
              <a:rPr lang="en-US" sz="1100" dirty="0"/>
              <a:t>Richwood Valley has comfy chairs outside and a walking trail to help students relax.</a:t>
            </a:r>
          </a:p>
          <a:p>
            <a:pPr marL="171450" indent="-171450">
              <a:buFont typeface="Arial" panose="020B0604020202020204" pitchFamily="34" charset="0"/>
              <a:buChar char="•"/>
            </a:pPr>
            <a:r>
              <a:rPr lang="en-US" sz="1100" dirty="0"/>
              <a:t>Career Services offers the free clothes closet</a:t>
            </a:r>
          </a:p>
          <a:p>
            <a:pPr marL="171450" indent="-171450">
              <a:buFont typeface="Arial" panose="020B0604020202020204" pitchFamily="34" charset="0"/>
              <a:buChar char="•"/>
            </a:pPr>
            <a:r>
              <a:rPr lang="en-US" sz="1100" dirty="0"/>
              <a:t>Testing Services offers calculators for tests when students forget theirs. Hey – if you’ve forgotten one, it is stressful.</a:t>
            </a:r>
          </a:p>
          <a:p>
            <a:pPr marL="171450" indent="-171450">
              <a:buFont typeface="Arial" panose="020B0604020202020204" pitchFamily="34" charset="0"/>
              <a:buChar char="•"/>
            </a:pPr>
            <a:r>
              <a:rPr lang="en-US" sz="1100" dirty="0"/>
              <a:t>Human Resources – offers professional development to faculty and staff members who then, in turn support students</a:t>
            </a:r>
          </a:p>
          <a:p>
            <a:pPr marL="171450" indent="-171450">
              <a:buFont typeface="Arial" panose="020B0604020202020204" pitchFamily="34" charset="0"/>
              <a:buChar char="•"/>
            </a:pPr>
            <a:r>
              <a:rPr lang="en-US" sz="1100" dirty="0"/>
              <a:t>Information Technology – help desk and the closet under the stairs for when students are struggling</a:t>
            </a:r>
          </a:p>
          <a:p>
            <a:pPr marL="171450" indent="-171450">
              <a:buFont typeface="Arial" panose="020B0604020202020204" pitchFamily="34" charset="0"/>
              <a:buChar char="•"/>
            </a:pPr>
            <a:r>
              <a:rPr lang="en-US" sz="1100" dirty="0"/>
              <a:t>Research – you give us the numbers of those who have reported struggling</a:t>
            </a:r>
          </a:p>
          <a:p>
            <a:pPr marL="171450" indent="-171450">
              <a:buFont typeface="Arial" panose="020B0604020202020204" pitchFamily="34" charset="0"/>
              <a:buChar char="•"/>
            </a:pPr>
            <a:r>
              <a:rPr lang="en-US" sz="1100" dirty="0"/>
              <a:t>Student Care and Student Success – this is just you.</a:t>
            </a:r>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806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t>How does your program or department use data to changes processes or procedures?</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Let us know how your area is holistically helping students. And don’t forget to let us know how you’re sharing your success</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Potential examples:</a:t>
            </a:r>
          </a:p>
          <a:p>
            <a:pPr marL="0" indent="0">
              <a:buFont typeface="Arial" panose="020B0604020202020204" pitchFamily="34" charset="0"/>
              <a:buNone/>
            </a:pPr>
            <a:endParaRPr lang="en-US" sz="1100" dirty="0"/>
          </a:p>
          <a:p>
            <a:pPr marL="171450" indent="-171450">
              <a:buFont typeface="Arial" panose="020B0604020202020204" pitchFamily="34" charset="0"/>
              <a:buChar char="•"/>
            </a:pPr>
            <a:r>
              <a:rPr lang="en-US" sz="1100" dirty="0"/>
              <a:t>My area collects a lot of evidence to support the HLC Criteria. I’m in the process of trying to determine a storage repository for all of that data. How is that going to improve my efficiency?</a:t>
            </a:r>
          </a:p>
          <a:p>
            <a:pPr marL="171450" indent="-171450">
              <a:buFont typeface="Arial" panose="020B0604020202020204" pitchFamily="34" charset="0"/>
              <a:buChar char="•"/>
            </a:pPr>
            <a:r>
              <a:rPr lang="en-US" sz="1100" dirty="0"/>
              <a:t>TLC – changed hours of service and MODALITY of service (text) based on student data. How did students react? Did it work?</a:t>
            </a:r>
          </a:p>
          <a:p>
            <a:pPr marL="171450" indent="-171450">
              <a:buFont typeface="Arial" panose="020B0604020202020204" pitchFamily="34" charset="0"/>
              <a:buChar char="•"/>
            </a:pPr>
            <a:r>
              <a:rPr lang="en-US" sz="1100" dirty="0"/>
              <a:t>Student Success – your area has a TON of student data – what changes have you made due to it?</a:t>
            </a:r>
          </a:p>
          <a:p>
            <a:pPr marL="171450" indent="-171450">
              <a:buFont typeface="Arial" panose="020B0604020202020204" pitchFamily="34" charset="0"/>
              <a:buChar char="•"/>
            </a:pPr>
            <a:r>
              <a:rPr lang="en-US" sz="1100" dirty="0"/>
              <a:t>Student Care – The mobile food pantry comes every month. What changes have you made due to the data collected from it? Are you expanding the invitation list? What were the results?</a:t>
            </a:r>
          </a:p>
          <a:p>
            <a:pPr marL="171450" indent="-171450">
              <a:buFont typeface="Arial" panose="020B0604020202020204" pitchFamily="34" charset="0"/>
              <a:buChar char="•"/>
            </a:pPr>
            <a:r>
              <a:rPr lang="en-US" sz="1100" dirty="0"/>
              <a:t>Marketing and Communications – are you monitoring web site hits? Or “How did you find out about OTC?” Have you changed marketing efforts due to the data?</a:t>
            </a:r>
          </a:p>
          <a:p>
            <a:pPr marL="171450" indent="-171450">
              <a:buFont typeface="Arial" panose="020B0604020202020204" pitchFamily="34" charset="0"/>
              <a:buChar char="•"/>
            </a:pPr>
            <a:r>
              <a:rPr lang="en-US" sz="1100" dirty="0"/>
              <a:t>Design and Construction – when building a new building, are you asking the faculty, staff, and students who will use the building for their opinions? </a:t>
            </a:r>
          </a:p>
          <a:p>
            <a:pPr marL="171450" indent="-171450">
              <a:buFont typeface="Arial" panose="020B0604020202020204" pitchFamily="34" charset="0"/>
              <a:buChar char="•"/>
            </a:pPr>
            <a:r>
              <a:rPr lang="en-US" sz="1100" dirty="0"/>
              <a:t>Design and Construction – was the flooring we chose for the PMC a good choice? Is it wearing ok? Would you suggest it again?</a:t>
            </a:r>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87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807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highlight>
                  <a:srgbClr val="FFFF00"/>
                </a:highlight>
              </a:rPr>
              <a:t>Our mission is to give opportunities to help transform lives. How are we doing that in our area?</a:t>
            </a:r>
          </a:p>
          <a:p>
            <a:endParaRPr lang="en-US" sz="1100" dirty="0"/>
          </a:p>
          <a:p>
            <a:r>
              <a:rPr lang="en-US" sz="1100" dirty="0"/>
              <a:t>Each of our areas does SOMETHING to help students succeed. </a:t>
            </a:r>
          </a:p>
          <a:p>
            <a:endParaRPr lang="en-US" sz="1100" dirty="0"/>
          </a:p>
          <a:p>
            <a:r>
              <a:rPr lang="en-US" sz="1100" dirty="0">
                <a:highlight>
                  <a:srgbClr val="FFFF00"/>
                </a:highlight>
              </a:rPr>
              <a:t>So I will use my own area as an example. In my position, I have little to no contact with students unless they walk in the suite asking for directions. Let’s face it, students aren’t really wanting to talk accreditation and assessment. However, the first few days of each semester, you’ll find me helping give directions in the hallway of ICE. I am helping students succeed those first few days when everyone is nervous and/or lost. It also models that people are always available to answer questions. Is helping students explicitly listed in my job description? No – but it is something I do.</a:t>
            </a:r>
          </a:p>
          <a:p>
            <a:endParaRPr lang="en-US" sz="1100" dirty="0">
              <a:highlight>
                <a:srgbClr val="FFFF00"/>
              </a:highlight>
            </a:endParaRPr>
          </a:p>
          <a:p>
            <a:r>
              <a:rPr lang="en-US" sz="1100" dirty="0">
                <a:highlight>
                  <a:srgbClr val="FFFF00"/>
                </a:highlight>
              </a:rPr>
              <a:t>I attended a webinar last year and something really stuck in my mind. One of the presenters made the comment that “all employees should be student-facing employees.” Keeping that in mind – does the area describe HOW they help students?</a:t>
            </a:r>
          </a:p>
          <a:p>
            <a:endParaRPr lang="en-US" sz="1100" dirty="0"/>
          </a:p>
          <a:p>
            <a:r>
              <a:rPr lang="en-US" sz="1100" dirty="0"/>
              <a:t>We are ALL responsible for helping with student engagement and retention. Those are not limited to the classroom.</a:t>
            </a:r>
          </a:p>
          <a:p>
            <a:pPr marL="174708" indent="-174708">
              <a:buFont typeface="Arial" panose="020B0604020202020204" pitchFamily="34" charset="0"/>
              <a:buChar char="•"/>
            </a:pPr>
            <a:r>
              <a:rPr lang="en-US" sz="1100" dirty="0"/>
              <a:t>Did we start a new student organization?</a:t>
            </a:r>
          </a:p>
          <a:p>
            <a:pPr marL="174708" indent="-174708">
              <a:buFont typeface="Arial" panose="020B0604020202020204" pitchFamily="34" charset="0"/>
              <a:buChar char="•"/>
            </a:pPr>
            <a:r>
              <a:rPr lang="en-US" sz="1100" dirty="0"/>
              <a:t>Did we change any of the topics we tutor?</a:t>
            </a:r>
          </a:p>
          <a:p>
            <a:pPr marL="174708" indent="-174708">
              <a:buFont typeface="Arial" panose="020B0604020202020204" pitchFamily="34" charset="0"/>
              <a:buChar char="•"/>
            </a:pPr>
            <a:r>
              <a:rPr lang="en-US" sz="1100" dirty="0"/>
              <a:t>Did we develop new spaces for students to hang out in?</a:t>
            </a:r>
          </a:p>
          <a:p>
            <a:pPr marL="174708" indent="-174708">
              <a:buFont typeface="Arial" panose="020B0604020202020204" pitchFamily="34" charset="0"/>
              <a:buChar char="•"/>
            </a:pPr>
            <a:r>
              <a:rPr lang="en-US" sz="1100" dirty="0"/>
              <a:t>How did the walking tacos go over?</a:t>
            </a:r>
          </a:p>
          <a:p>
            <a:endParaRPr lang="en-US" sz="1100" dirty="0"/>
          </a:p>
          <a:p>
            <a:r>
              <a:rPr lang="en-US" sz="1100" dirty="0"/>
              <a:t>Instructional side: </a:t>
            </a:r>
          </a:p>
          <a:p>
            <a:pPr marL="174708" indent="-174708">
              <a:buFont typeface="Arial" panose="020B0604020202020204" pitchFamily="34" charset="0"/>
              <a:buChar char="•"/>
            </a:pPr>
            <a:r>
              <a:rPr lang="en-US" sz="1100" dirty="0"/>
              <a:t>What types of teaching strategies have you found that has led to success?</a:t>
            </a:r>
          </a:p>
          <a:p>
            <a:pPr marL="174708" indent="-174708">
              <a:buFont typeface="Arial" panose="020B0604020202020204" pitchFamily="34" charset="0"/>
              <a:buChar char="•"/>
            </a:pPr>
            <a:r>
              <a:rPr lang="en-US" sz="1100" dirty="0"/>
              <a:t>What are some classroom management strategies that have worked for you?</a:t>
            </a:r>
          </a:p>
          <a:p>
            <a:endParaRPr lang="en-US" sz="1100" dirty="0"/>
          </a:p>
          <a:p>
            <a:r>
              <a:rPr lang="en-US" sz="1100" dirty="0"/>
              <a:t>Things to consider:</a:t>
            </a:r>
          </a:p>
          <a:p>
            <a:pPr marL="174708" indent="-174708">
              <a:buFont typeface="Arial" panose="020B0604020202020204" pitchFamily="34" charset="0"/>
              <a:buChar char="•"/>
            </a:pPr>
            <a:r>
              <a:rPr lang="en-US" sz="1100" dirty="0"/>
              <a:t>Success, retention, engagement – we’re all responsible for that.</a:t>
            </a:r>
          </a:p>
          <a:p>
            <a:pPr marL="174708" indent="-174708">
              <a:buFont typeface="Arial" panose="020B0604020202020204" pitchFamily="34" charset="0"/>
              <a:buChar char="•"/>
            </a:pPr>
            <a:r>
              <a:rPr lang="en-US" sz="1100" dirty="0"/>
              <a:t>Did the practice work on one student? More than one?</a:t>
            </a:r>
          </a:p>
          <a:p>
            <a:pPr marL="174708" indent="-174708">
              <a:buFont typeface="Arial" panose="020B0604020202020204" pitchFamily="34" charset="0"/>
              <a:buChar char="•"/>
            </a:pPr>
            <a:r>
              <a:rPr lang="en-US" sz="1100" dirty="0"/>
              <a:t>How was it impactful? What evidence backs that 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967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We all do assessment. </a:t>
            </a:r>
          </a:p>
          <a:p>
            <a:endParaRPr lang="en-US" sz="1100" dirty="0"/>
          </a:p>
          <a:p>
            <a:pPr marL="171450" indent="-171450">
              <a:buFont typeface="Arial" panose="020B0604020202020204" pitchFamily="34" charset="0"/>
              <a:buChar char="•"/>
            </a:pPr>
            <a:r>
              <a:rPr lang="en-US" sz="1100" dirty="0"/>
              <a:t>We look for the head nods and the light bulb moments.</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We give tests and assignments.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We watch them demonstrate skills. </a:t>
            </a:r>
          </a:p>
          <a:p>
            <a:endParaRPr lang="en-US" sz="1100" dirty="0"/>
          </a:p>
          <a:p>
            <a:r>
              <a:rPr lang="en-US" sz="1100" dirty="0"/>
              <a:t>However, we are sometimes really bad about DOCUMENTING the changes we make.</a:t>
            </a:r>
          </a:p>
          <a:p>
            <a:endParaRPr lang="en-US" sz="1100" dirty="0"/>
          </a:p>
          <a:p>
            <a:r>
              <a:rPr lang="en-US" sz="1100" dirty="0"/>
              <a:t>Your assessment report will help you with this question because this is something you have to record there. For your program review, just take the list you’ve started and copy and paste it into Diamond.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713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employers have said that they want our students prepared for the job. While that includes the hard skills needed, it also includes the soft skills such as critical thinking and communication.</a:t>
            </a:r>
          </a:p>
          <a:p>
            <a:endParaRPr lang="en-US" dirty="0"/>
          </a:p>
          <a:p>
            <a:r>
              <a:rPr lang="en-US" dirty="0"/>
              <a:t>Our community NEEDS members who are good citizens. Not just putting trash into the trashcans, but being informed voters and knowing how to have a civil conversation about difficult topics. Students need to know how to volunteer, advocate, and be responsible in the community. </a:t>
            </a:r>
          </a:p>
          <a:p>
            <a:endParaRPr lang="en-US" dirty="0"/>
          </a:p>
          <a:p>
            <a:r>
              <a:rPr lang="en-US" dirty="0"/>
              <a:t>As a community college, we are responsible for helping our students with these citizenship skills.</a:t>
            </a:r>
          </a:p>
          <a:p>
            <a:endParaRPr lang="en-US" dirty="0"/>
          </a:p>
          <a:p>
            <a:pPr defTabSz="931774">
              <a:defRPr/>
            </a:pPr>
            <a:r>
              <a:rPr lang="en-US" dirty="0"/>
              <a:t>I will warn you - This one is one where you may have to think outside the box a little.</a:t>
            </a:r>
          </a:p>
          <a:p>
            <a:pPr defTabSz="931774">
              <a:defRPr/>
            </a:pPr>
            <a:endParaRPr lang="en-US" dirty="0"/>
          </a:p>
          <a:p>
            <a:r>
              <a:rPr lang="en-US" dirty="0"/>
              <a:t>Just remember that it is easy to say that 2/3 of our staff volunteers – how are we including students? Yes – we are modeling volunteering behavior at the Food Pantry Distribution, but are we making sure the right students are getting ?</a:t>
            </a:r>
          </a:p>
          <a:p>
            <a:endParaRPr lang="en-US" dirty="0"/>
          </a:p>
          <a:p>
            <a:pPr defTabSz="931774">
              <a:defRPr/>
            </a:pPr>
            <a:r>
              <a:rPr lang="en-US" dirty="0"/>
              <a:t>Examples include:</a:t>
            </a:r>
          </a:p>
          <a:p>
            <a:pPr marL="174708" indent="-174708" defTabSz="931774">
              <a:buFont typeface="Arial" panose="020B0604020202020204" pitchFamily="34" charset="0"/>
              <a:buChar char="•"/>
              <a:defRPr/>
            </a:pPr>
            <a:r>
              <a:rPr lang="en-US" dirty="0"/>
              <a:t>Does your area offer service learning?</a:t>
            </a:r>
          </a:p>
          <a:p>
            <a:pPr marL="174708" indent="-174708" defTabSz="931774">
              <a:buFont typeface="Arial" panose="020B0604020202020204" pitchFamily="34" charset="0"/>
              <a:buChar char="•"/>
              <a:defRPr/>
            </a:pPr>
            <a:r>
              <a:rPr lang="en-US" dirty="0"/>
              <a:t>Do you give your students opportunities to read/watch both sides of the issue?</a:t>
            </a:r>
          </a:p>
          <a:p>
            <a:pPr marL="174708" indent="-174708" defTabSz="931774">
              <a:buFont typeface="Arial" panose="020B0604020202020204" pitchFamily="34" charset="0"/>
              <a:buChar char="•"/>
              <a:defRPr/>
            </a:pPr>
            <a:r>
              <a:rPr lang="en-US" dirty="0"/>
              <a:t>Do you discuss recent changes in the laws and how they affect your industry?</a:t>
            </a:r>
          </a:p>
          <a:p>
            <a:pPr marL="640594" lvl="1" indent="-174708" defTabSz="931774">
              <a:buFont typeface="Arial" panose="020B0604020202020204" pitchFamily="34" charset="0"/>
              <a:buChar char="•"/>
              <a:defRPr/>
            </a:pPr>
            <a:r>
              <a:rPr lang="en-US" dirty="0"/>
              <a:t>Medicare</a:t>
            </a:r>
          </a:p>
          <a:p>
            <a:pPr marL="640594" lvl="1" indent="-174708" defTabSz="931774">
              <a:buFont typeface="Arial" panose="020B0604020202020204" pitchFamily="34" charset="0"/>
              <a:buChar char="•"/>
              <a:defRPr/>
            </a:pPr>
            <a:r>
              <a:rPr lang="en-US" dirty="0"/>
              <a:t>OSHA-10</a:t>
            </a:r>
          </a:p>
          <a:p>
            <a:pPr marL="174708" indent="-174708" defTabSz="931774">
              <a:buFont typeface="Arial" panose="020B0604020202020204" pitchFamily="34" charset="0"/>
              <a:buChar char="•"/>
              <a:defRPr/>
            </a:pPr>
            <a:r>
              <a:rPr lang="en-US" dirty="0"/>
              <a:t>Does your area promote participation in Constitution Day activities?</a:t>
            </a:r>
          </a:p>
          <a:p>
            <a:pPr marL="174708" indent="-174708" defTabSz="931774">
              <a:buFont typeface="Arial" panose="020B0604020202020204" pitchFamily="34" charset="0"/>
              <a:buChar char="•"/>
              <a:defRPr/>
            </a:pPr>
            <a:r>
              <a:rPr lang="en-US" dirty="0"/>
              <a:t>Does your area volunteer to pack food boxes at Crosslines?</a:t>
            </a:r>
          </a:p>
          <a:p>
            <a:pPr marL="174708" indent="-174708" defTabSz="931774">
              <a:buFont typeface="Arial" panose="020B0604020202020204" pitchFamily="34" charset="0"/>
              <a:buChar char="•"/>
              <a:defRPr/>
            </a:pPr>
            <a:r>
              <a:rPr lang="en-US" dirty="0"/>
              <a:t>Chili Cook Off and Dip Off </a:t>
            </a:r>
          </a:p>
          <a:p>
            <a:pPr marL="174708" indent="-174708">
              <a:buFont typeface="Arial" panose="020B0604020202020204" pitchFamily="34" charset="0"/>
              <a:buChar char="•"/>
            </a:pPr>
            <a:r>
              <a:rPr lang="en-US" dirty="0"/>
              <a:t>Community service projects</a:t>
            </a:r>
          </a:p>
          <a:p>
            <a:pPr marL="174708" indent="-174708">
              <a:buFont typeface="Arial" panose="020B0604020202020204" pitchFamily="34" charset="0"/>
              <a:buChar char="•"/>
            </a:pPr>
            <a:r>
              <a:rPr lang="en-US" dirty="0"/>
              <a:t>Clubs, organizations – documentation. Meeting minutes are a plus</a:t>
            </a:r>
          </a:p>
          <a:p>
            <a:pPr marL="174708" indent="-174708">
              <a:buFont typeface="Arial" panose="020B0604020202020204" pitchFamily="34" charset="0"/>
              <a:buChar char="•"/>
            </a:pPr>
            <a:r>
              <a:rPr lang="en-US" dirty="0"/>
              <a:t>Institutional led volunteer opportunities</a:t>
            </a:r>
          </a:p>
          <a:p>
            <a:pPr marL="174708" indent="-174708">
              <a:buFont typeface="Arial" panose="020B0604020202020204" pitchFamily="34" charset="0"/>
              <a:buChar char="•"/>
            </a:pPr>
            <a:r>
              <a:rPr lang="en-US" dirty="0"/>
              <a:t>How do you address diversity and inclusion?</a:t>
            </a:r>
          </a:p>
          <a:p>
            <a:pPr defTabSz="931774">
              <a:defRPr/>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180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Ozarks Technical Community College is required to act with integrity. How are we teaching our students that?</a:t>
            </a:r>
          </a:p>
          <a:p>
            <a:endParaRPr lang="en-US" sz="1100" dirty="0"/>
          </a:p>
          <a:p>
            <a:r>
              <a:rPr lang="en-US" sz="1100" dirty="0"/>
              <a:t>Yes, when we assign papers, we want our students to cite their sources. However, that is just a little piece of this one. We have to remember that the credibility of the source is just as important. </a:t>
            </a:r>
          </a:p>
          <a:p>
            <a:endParaRPr lang="en-US" sz="1100" dirty="0"/>
          </a:p>
          <a:p>
            <a:r>
              <a:rPr lang="en-US" sz="1100" dirty="0"/>
              <a:t>How do we teach our students to FIND reputable sources? </a:t>
            </a:r>
          </a:p>
          <a:p>
            <a:pPr marL="174708" indent="-174708">
              <a:buFont typeface="Arial" panose="020B0604020202020204" pitchFamily="34" charset="0"/>
              <a:buChar char="•"/>
            </a:pPr>
            <a:r>
              <a:rPr lang="en-US" sz="1100" dirty="0"/>
              <a:t>How are we helping our students search the databases?</a:t>
            </a:r>
          </a:p>
          <a:p>
            <a:pPr marL="174708" indent="-174708">
              <a:buFont typeface="Arial" panose="020B0604020202020204" pitchFamily="34" charset="0"/>
              <a:buChar char="•"/>
            </a:pPr>
            <a:r>
              <a:rPr lang="en-US" sz="1100" dirty="0"/>
              <a:t>Are we helping students to look at information from multiple sources and then use their reasoning skills to determine which is more credible?</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There is a lot of information out there about your area – how are you helping students find the correct information and not CRAAP?</a:t>
            </a:r>
          </a:p>
          <a:p>
            <a:endParaRPr lang="en-US" sz="1100" dirty="0"/>
          </a:p>
          <a:p>
            <a:r>
              <a:rPr lang="en-US" sz="1100" dirty="0"/>
              <a:t>Once again, you may have a long list or a short list. But don’t forget the second part of that question – how are you sharing that information with others? Are you adding a FAQ to your webpage? Are you posting fliers in common areas?</a:t>
            </a:r>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525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 know. This may be a touchy subject. </a:t>
            </a:r>
          </a:p>
          <a:p>
            <a:endParaRPr lang="en-US" sz="1100" dirty="0"/>
          </a:p>
          <a:p>
            <a:r>
              <a:rPr lang="en-US" sz="1100" dirty="0"/>
              <a:t>However….</a:t>
            </a:r>
          </a:p>
          <a:p>
            <a:endParaRPr lang="en-US" sz="1100" dirty="0"/>
          </a:p>
          <a:p>
            <a:r>
              <a:rPr lang="en-US" sz="1100" dirty="0"/>
              <a:t>We are in the process of undergoing an audit of our website. A third-party is looking at our website and letting the marketing and communications folks know the good, the bad, and the ugly. This is a question have asked for years – even before the audit because let’s face it, all of our web pages need a little help.</a:t>
            </a:r>
          </a:p>
          <a:p>
            <a:endParaRPr lang="en-US" sz="1100" dirty="0"/>
          </a:p>
          <a:p>
            <a:r>
              <a:rPr lang="en-US" sz="1100" dirty="0"/>
              <a:t>The peer reviewers will be asked to look at your website from the eyes of a potential student or the parent of a potential student. They are looking at it objectively because they may know a little about your area, but they are not well versed in all facets of your area.</a:t>
            </a:r>
          </a:p>
          <a:p>
            <a:endParaRPr lang="en-US" sz="1100" dirty="0"/>
          </a:p>
          <a:p>
            <a:r>
              <a:rPr lang="en-US" sz="1100" dirty="0"/>
              <a:t>Do the words on your website match your intended audience? For example: the words on mine are for accreditors and other higher education institutions. I can use words that students may not understand. Have you explained in the narrative WHO your intended audience is?</a:t>
            </a:r>
          </a:p>
          <a:p>
            <a:endParaRPr lang="en-US" sz="1100" dirty="0"/>
          </a:p>
          <a:p>
            <a:r>
              <a:rPr lang="en-US" sz="1100" dirty="0"/>
              <a:t>Do the pictures on your website match the industry you are in? Safety goggles, clothing, equipment, etc.</a:t>
            </a:r>
          </a:p>
          <a:p>
            <a:endParaRPr lang="en-US" sz="1100" dirty="0"/>
          </a:p>
          <a:p>
            <a:r>
              <a:rPr lang="en-US" sz="1100" dirty="0"/>
              <a:t>Are the pictures on your website representative of all of our students?</a:t>
            </a:r>
          </a:p>
          <a:p>
            <a:endParaRPr lang="en-US" sz="1100" dirty="0"/>
          </a:p>
          <a:p>
            <a:r>
              <a:rPr lang="en-US" sz="1100" dirty="0"/>
              <a:t>Do you have a lot of clicks?</a:t>
            </a:r>
          </a:p>
          <a:p>
            <a:endParaRPr lang="en-US" sz="1100" dirty="0"/>
          </a:p>
          <a:p>
            <a:r>
              <a:rPr lang="en-US" sz="1100" dirty="0"/>
              <a:t>Do you have broken links? Or out-of-date information?</a:t>
            </a:r>
          </a:p>
          <a:p>
            <a:endParaRPr lang="en-US" sz="1100" dirty="0"/>
          </a:p>
          <a:p>
            <a:endParaRPr lang="en-US" sz="1100" dirty="0"/>
          </a:p>
          <a:p>
            <a:r>
              <a:rPr lang="en-US" sz="1100" dirty="0"/>
              <a:t>Some of you may not have “control” over making changes to your site. I strongly encourage that you find the person who CAN make those changes. Get with them to get your site updated. </a:t>
            </a:r>
          </a:p>
          <a:p>
            <a:endParaRPr lang="en-US" sz="1100" dirty="0"/>
          </a:p>
          <a:p>
            <a:r>
              <a:rPr lang="en-US" sz="1100" dirty="0"/>
              <a:t>Yes – George </a:t>
            </a:r>
            <a:r>
              <a:rPr lang="en-US" sz="1100" dirty="0" err="1"/>
              <a:t>Lamelza</a:t>
            </a:r>
            <a:r>
              <a:rPr lang="en-US" sz="1100" dirty="0"/>
              <a:t> and his team are responsible for the overall accessibility of the website. However – you should be able to see photo descriptions and close-captioning on videos, etc. </a:t>
            </a:r>
          </a:p>
          <a:p>
            <a:endParaRPr lang="en-US" sz="1100" dirty="0"/>
          </a:p>
          <a:p>
            <a:r>
              <a:rPr lang="en-US" sz="1100" dirty="0"/>
              <a:t>Note: on the instructional side, there is one of these items that causes a lot of “dings.” What is the area’s scheduled time to review their website? Does the area specifically say “once a semester?” or “each at monthly department meeting?”</a:t>
            </a:r>
          </a:p>
          <a:p>
            <a:pPr defTabSz="931774">
              <a:defRPr/>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972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 us know what your area has done. NO – we do not need to know EVERY webinar your area has watched in the last three years. However, if one (or more) of them led to a change in your processes or operations, be sure to let us know. </a:t>
            </a:r>
          </a:p>
          <a:p>
            <a:endParaRPr lang="en-US" sz="1100" dirty="0"/>
          </a:p>
          <a:p>
            <a:r>
              <a:rPr lang="en-US" sz="1100" dirty="0"/>
              <a:t>Here is where your 3-year plan comes into play. Think about the changes your area may go through in the next 3 years – what training/development are your folks going to need?</a:t>
            </a:r>
          </a:p>
          <a:p>
            <a:pPr defTabSz="931774">
              <a:defRPr/>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413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Once again – think outside the box.</a:t>
            </a:r>
            <a:r>
              <a:rPr lang="en-US" sz="1100" b="1" dirty="0"/>
              <a:t> </a:t>
            </a:r>
          </a:p>
          <a:p>
            <a:endParaRPr lang="en-US" sz="1100" b="1" dirty="0"/>
          </a:p>
          <a:p>
            <a:r>
              <a:rPr lang="en-US" sz="1100" b="1" dirty="0"/>
              <a:t>Co-curricular is not everything we do outside the classroom. Co-Curricular are things that we offer that REINFORCE the institutional learning outcomes. </a:t>
            </a:r>
            <a:r>
              <a:rPr lang="en-US" sz="1100" b="0" dirty="0"/>
              <a:t>(ALO Training – criterion 4)</a:t>
            </a:r>
          </a:p>
          <a:p>
            <a:endParaRPr lang="en-US" sz="1100" b="0" dirty="0"/>
          </a:p>
          <a:p>
            <a:r>
              <a:rPr lang="en-US" sz="1100" b="0" dirty="0"/>
              <a:t>For example: The scavenger hunt is a great example of EXTRA curricular, but not co-curricular. What part of the formal curriculum did it complement?</a:t>
            </a:r>
          </a:p>
          <a:p>
            <a:endParaRPr lang="en-US" sz="1100" b="0" dirty="0"/>
          </a:p>
          <a:p>
            <a:r>
              <a:rPr lang="en-US" sz="1100" b="0" dirty="0"/>
              <a:t>Example 2: The jazz band class is a class. Going to the jazz band concert is EXTRA-CURRICULAR. If you are in the Intro to Jazz class and you attend the concert to analyze a song – it is CO-CURRICULAR.</a:t>
            </a:r>
            <a:endParaRPr lang="en-US" sz="1100" b="1" dirty="0"/>
          </a:p>
          <a:p>
            <a:endParaRPr lang="en-US" sz="1100" b="1" dirty="0"/>
          </a:p>
          <a:p>
            <a:r>
              <a:rPr lang="en-US" sz="1100" dirty="0"/>
              <a:t>What supplemental opportunities does your area offer to students? </a:t>
            </a:r>
          </a:p>
          <a:p>
            <a:pPr marL="174708" indent="-174708">
              <a:buFont typeface="Arial" panose="020B0604020202020204" pitchFamily="34" charset="0"/>
              <a:buChar char="•"/>
            </a:pPr>
            <a:r>
              <a:rPr lang="en-US" sz="1100" dirty="0"/>
              <a:t>Training about Title IX</a:t>
            </a:r>
          </a:p>
          <a:p>
            <a:pPr marL="174708" indent="-174708">
              <a:buFont typeface="Arial" panose="020B0604020202020204" pitchFamily="34" charset="0"/>
              <a:buChar char="•"/>
            </a:pPr>
            <a:r>
              <a:rPr lang="en-US" sz="1100" dirty="0"/>
              <a:t>FAFSA help</a:t>
            </a:r>
          </a:p>
          <a:p>
            <a:pPr marL="174708" indent="-174708">
              <a:buFont typeface="Arial" panose="020B0604020202020204" pitchFamily="34" charset="0"/>
              <a:buChar char="•"/>
            </a:pPr>
            <a:r>
              <a:rPr lang="en-US" sz="1100" dirty="0"/>
              <a:t>Eagle Breakfast</a:t>
            </a:r>
          </a:p>
          <a:p>
            <a:pPr marL="174708" indent="-174708">
              <a:buFont typeface="Arial" panose="020B0604020202020204" pitchFamily="34" charset="0"/>
              <a:buChar char="•"/>
            </a:pPr>
            <a:r>
              <a:rPr lang="en-US" sz="1100" dirty="0"/>
              <a:t>Student Organizations</a:t>
            </a:r>
          </a:p>
          <a:p>
            <a:pPr marL="174708" indent="-174708">
              <a:buFont typeface="Arial" panose="020B0604020202020204" pitchFamily="34" charset="0"/>
              <a:buChar char="•"/>
            </a:pPr>
            <a:r>
              <a:rPr lang="en-US" sz="1100" dirty="0"/>
              <a:t>Service Learning</a:t>
            </a:r>
          </a:p>
          <a:p>
            <a:pPr marL="174708" indent="-174708">
              <a:buFont typeface="Arial" panose="020B0604020202020204" pitchFamily="34" charset="0"/>
              <a:buChar char="•"/>
            </a:pPr>
            <a:r>
              <a:rPr lang="en-US" sz="1100" dirty="0"/>
              <a:t>Volunteer Opportunities</a:t>
            </a:r>
          </a:p>
          <a:p>
            <a:pPr defTabSz="931774">
              <a:defRPr/>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029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Instructional areas – you know how much I love this 27-part question.</a:t>
            </a:r>
          </a:p>
          <a:p>
            <a:endParaRPr lang="en-US" sz="1100" dirty="0"/>
          </a:p>
          <a:p>
            <a:r>
              <a:rPr lang="en-US" sz="1100" dirty="0"/>
              <a:t>This is basically a combination of a few of our ILOs – Critical Reasoning, Communication, and Information Literacy.</a:t>
            </a:r>
          </a:p>
          <a:p>
            <a:endParaRPr lang="en-US" sz="1100" dirty="0"/>
          </a:p>
          <a:p>
            <a:r>
              <a:rPr lang="en-US" sz="1100" dirty="0"/>
              <a:t>And while we all laugh about all of the parts – some of the richest responses we get are from this question. </a:t>
            </a:r>
          </a:p>
          <a:p>
            <a:endParaRPr lang="en-US" sz="1100" dirty="0"/>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382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r>
              <a:rPr lang="en-US" sz="1100" dirty="0"/>
              <a:t>Once again – we are just picking your brains.</a:t>
            </a:r>
          </a:p>
          <a:p>
            <a:endParaRPr lang="en-US" sz="1100" dirty="0"/>
          </a:p>
          <a:p>
            <a:r>
              <a:rPr lang="en-US" sz="1100" dirty="0"/>
              <a:t>We all know that higher education is changing. Credentials and micro-credentials are becoming more and more popular. Some don’t see the value of higher education. We cannot continue doing business they way we have since 1991.</a:t>
            </a:r>
          </a:p>
          <a:p>
            <a:endParaRPr lang="en-US" sz="1100" dirty="0"/>
          </a:p>
          <a:p>
            <a:r>
              <a:rPr lang="en-US" sz="1100" dirty="0"/>
              <a:t>More employers are interested in short-term trainings for their employees. Maybe one class or two that will help the employee AND the employer succeed in the workplace. In the past, folks may have taken these classes, only to find out that if they decided to come back for their certificate or degree, they still had to take virtually the same class on the credit side. We all know that taking (and paying) for a class twice is not fun. </a:t>
            </a:r>
          </a:p>
          <a:p>
            <a:endParaRPr lang="en-US" sz="1100" dirty="0"/>
          </a:p>
          <a:p>
            <a:r>
              <a:rPr lang="en-US" sz="1100" dirty="0"/>
              <a:t>There may be some areas where short-term trainings are needed and valid. There may be some areas where they aren’t. Like I said, we are just picking your brain. </a:t>
            </a:r>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033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84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159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1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Questions are linked to OTC Strategic Plan or HLC Criteria.</a:t>
            </a:r>
          </a:p>
          <a:p>
            <a:endParaRPr lang="en-US" sz="1100" dirty="0"/>
          </a:p>
          <a:p>
            <a:r>
              <a:rPr lang="en-US" sz="1100" dirty="0"/>
              <a:t>In your resource book, you have the list of questions. You’ll see those reference points in parenthesis after each question. As a result, we have a list of evidence to pass along to the </a:t>
            </a:r>
            <a:r>
              <a:rPr lang="en-US" sz="1100" dirty="0" err="1"/>
              <a:t>chairpeople</a:t>
            </a:r>
            <a:r>
              <a:rPr lang="en-US" sz="1100" dirty="0"/>
              <a:t> of the different Strategies. We also have a list of evidence for certain HLC criteria.</a:t>
            </a:r>
          </a:p>
          <a:p>
            <a:endParaRPr lang="en-US" sz="1100" dirty="0"/>
          </a:p>
          <a:p>
            <a:r>
              <a:rPr lang="en-US" sz="1100" dirty="0"/>
              <a:t>Peer Review – this is probably my most favorite part of the whole thing. Two people, who are unfamiliar with your area, will read your document. Then they’ll attend a meeting with you and you’ll discuss their responses. They will be given “discussion starters” aka a rubric to “score” you. Don’t be scared – it is a discussion, not a judgment. </a:t>
            </a:r>
          </a:p>
          <a:p>
            <a:r>
              <a:rPr lang="en-US" sz="1100" dirty="0"/>
              <a:t>	It could be that you used too many acronyms and they didn’t understand what you were trying to convey.</a:t>
            </a:r>
          </a:p>
          <a:p>
            <a:r>
              <a:rPr lang="en-US" sz="1100" dirty="0"/>
              <a:t>	It could be that you wrote in your department’s language – and forgot that your audience didn’t know anything about your area</a:t>
            </a:r>
          </a:p>
          <a:p>
            <a:endParaRPr lang="en-US" sz="1100" dirty="0"/>
          </a:p>
          <a:p>
            <a:endParaRPr lang="en-US" sz="1100" dirty="0"/>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41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37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70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t>We recently covered persuasive messages in my Business Communication class. How do you convince someone to switch brands? How do you persuade them to buy something they normally wouldn’t buy? We were talking about the methods of influence and one of those methods is reciprocation. Basically, it is do a good deed for me and I’ll repay you.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My goal is to help you with one or more questions by brainstorming with you, giving you hints, etc.</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Now….if each of you do that for ME, I’d have my program review written. </a:t>
            </a:r>
            <a:r>
              <a:rPr lang="en-US" sz="1100" dirty="0">
                <a:sym typeface="Wingdings" panose="05000000000000000000" pitchFamily="2" charset="2"/>
              </a:rPr>
              <a:t></a:t>
            </a: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78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Pretty simple question, right?</a:t>
            </a:r>
          </a:p>
          <a:p>
            <a:endParaRPr lang="en-US" sz="1100" dirty="0"/>
          </a:p>
          <a:p>
            <a:r>
              <a:rPr lang="en-US" sz="1100" dirty="0"/>
              <a:t>We want to stress that this is a TEAM document – not just that of the supervisor. </a:t>
            </a:r>
          </a:p>
          <a:p>
            <a:endParaRPr lang="en-US" sz="1100" dirty="0"/>
          </a:p>
          <a:p>
            <a:r>
              <a:rPr lang="en-US" sz="1100" dirty="0"/>
              <a:t>Get everyone involved – that way when/if they attend the review meeting they aren’t blindsided.</a:t>
            </a:r>
          </a:p>
          <a:p>
            <a:endParaRPr lang="en-US" sz="1100" dirty="0"/>
          </a:p>
          <a:p>
            <a:r>
              <a:rPr lang="en-US" sz="1100" dirty="0"/>
              <a:t>From past experience, here are examples of different ways that it has been done in the past</a:t>
            </a:r>
          </a:p>
          <a:p>
            <a:pPr marL="171450" indent="-171450">
              <a:buFont typeface="Arial" panose="020B0604020202020204" pitchFamily="34" charset="0"/>
              <a:buChar char="•"/>
            </a:pPr>
            <a:r>
              <a:rPr lang="en-US" sz="1100" dirty="0"/>
              <a:t>2-3 questions are addressed at monthly staff meetings. </a:t>
            </a:r>
          </a:p>
          <a:p>
            <a:pPr marL="171450" indent="-171450">
              <a:buFont typeface="Arial" panose="020B0604020202020204" pitchFamily="34" charset="0"/>
              <a:buChar char="•"/>
            </a:pPr>
            <a:r>
              <a:rPr lang="en-US" sz="1100" dirty="0"/>
              <a:t>Area is broken into groups that address 2-3 questions each. Then they come back together to write the final document</a:t>
            </a:r>
          </a:p>
          <a:p>
            <a:pPr marL="171450" indent="-171450">
              <a:buFont typeface="Arial" panose="020B0604020202020204" pitchFamily="34" charset="0"/>
              <a:buChar char="•"/>
            </a:pPr>
            <a:r>
              <a:rPr lang="en-US" sz="1100" dirty="0"/>
              <a:t>Some of the questions are sent “survey” form to all employees of the area </a:t>
            </a:r>
          </a:p>
          <a:p>
            <a:pPr marL="171450" indent="-171450">
              <a:buFont typeface="Arial" panose="020B0604020202020204" pitchFamily="34" charset="0"/>
              <a:buChar char="•"/>
            </a:pPr>
            <a:r>
              <a:rPr lang="en-US" sz="1100" dirty="0"/>
              <a:t>A designated group writes the whole thing</a:t>
            </a:r>
          </a:p>
          <a:p>
            <a:pPr marL="171450" indent="-171450">
              <a:buFont typeface="Arial" panose="020B0604020202020204" pitchFamily="34" charset="0"/>
              <a:buChar char="•"/>
            </a:pPr>
            <a:r>
              <a:rPr lang="en-US" sz="1100" dirty="0"/>
              <a:t>Some areas have involved their advisory committee members</a:t>
            </a:r>
          </a:p>
          <a:p>
            <a:pPr marL="171450" indent="-171450">
              <a:buFont typeface="Arial" panose="020B0604020202020204" pitchFamily="34" charset="0"/>
              <a:buChar char="•"/>
            </a:pPr>
            <a:r>
              <a:rPr lang="en-US" sz="1100" dirty="0"/>
              <a:t>One person writes the whole thing. Not the best example of teamwork, but I guess if you’re a department of one, it works.</a:t>
            </a:r>
          </a:p>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78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t>As we strive to make data-informed decisions, we’ve asked areas to look at data that will help inform their decisions.</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When we say “takeaways” – this is what we mean:</a:t>
            </a:r>
          </a:p>
          <a:p>
            <a:pPr marL="171450" indent="-171450">
              <a:buFont typeface="Arial" panose="020B0604020202020204" pitchFamily="34" charset="0"/>
              <a:buChar char="•"/>
            </a:pPr>
            <a:r>
              <a:rPr lang="en-US" sz="1100" dirty="0"/>
              <a:t>What successes are you seeing in the data?</a:t>
            </a:r>
          </a:p>
          <a:p>
            <a:pPr marL="171450" indent="-171450">
              <a:buFont typeface="Arial" panose="020B0604020202020204" pitchFamily="34" charset="0"/>
              <a:buChar char="•"/>
            </a:pPr>
            <a:r>
              <a:rPr lang="en-US" sz="1100" dirty="0"/>
              <a:t>What challenges did the data reveal?</a:t>
            </a:r>
          </a:p>
          <a:p>
            <a:pPr marL="171450" indent="-171450">
              <a:buFont typeface="Arial" panose="020B0604020202020204" pitchFamily="34" charset="0"/>
              <a:buChar char="•"/>
            </a:pPr>
            <a:r>
              <a:rPr lang="en-US" sz="1100" dirty="0"/>
              <a:t>What trends did you see that might influence your plan?</a:t>
            </a:r>
          </a:p>
          <a:p>
            <a:pPr marL="171450" indent="-171450">
              <a:buFont typeface="Arial" panose="020B0604020202020204" pitchFamily="34" charset="0"/>
              <a:buChar char="•"/>
            </a:pPr>
            <a:endParaRPr lang="en-US" sz="1100" dirty="0"/>
          </a:p>
          <a:p>
            <a:pPr marL="0" indent="0">
              <a:buFont typeface="Arial" panose="020B0604020202020204" pitchFamily="34" charset="0"/>
              <a:buNone/>
            </a:pPr>
            <a:r>
              <a:rPr lang="en-US" sz="1100" dirty="0"/>
              <a:t>Remember – 2021-2022, 2022-2023, 2023-2024</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You might see a wide variety of data.</a:t>
            </a:r>
          </a:p>
          <a:p>
            <a:pPr marL="628650" lvl="1" indent="-171450">
              <a:buFont typeface="Arial" panose="020B0604020202020204" pitchFamily="34" charset="0"/>
              <a:buChar char="•"/>
            </a:pPr>
            <a:r>
              <a:rPr lang="en-US" sz="1100" dirty="0"/>
              <a:t>% of employee turnover (HR)</a:t>
            </a:r>
          </a:p>
          <a:p>
            <a:pPr marL="628650" lvl="1" indent="-171450">
              <a:buFont typeface="Arial" panose="020B0604020202020204" pitchFamily="34" charset="0"/>
              <a:buChar char="•"/>
            </a:pPr>
            <a:r>
              <a:rPr lang="en-US" sz="1100" dirty="0"/>
              <a:t>Number of tests given (Testing Services)</a:t>
            </a:r>
          </a:p>
          <a:p>
            <a:pPr marL="628650" lvl="1" indent="-171450">
              <a:buFont typeface="Arial" panose="020B0604020202020204" pitchFamily="34" charset="0"/>
              <a:buChar char="•"/>
            </a:pPr>
            <a:r>
              <a:rPr lang="en-US" sz="1100" dirty="0"/>
              <a:t>Number of mock interviews done (Career Services)</a:t>
            </a:r>
          </a:p>
          <a:p>
            <a:pPr marL="628650" lvl="1" indent="-171450">
              <a:buFont typeface="Arial" panose="020B0604020202020204" pitchFamily="34" charset="0"/>
              <a:buChar char="•"/>
            </a:pPr>
            <a:r>
              <a:rPr lang="en-US" sz="1100" dirty="0"/>
              <a:t>Number of students who accepted math, writing, or speech tutoring</a:t>
            </a:r>
          </a:p>
          <a:p>
            <a:pPr marL="628650" lvl="1" indent="-171450">
              <a:buFont typeface="Arial" panose="020B0604020202020204" pitchFamily="34" charset="0"/>
              <a:buChar char="•"/>
            </a:pPr>
            <a:r>
              <a:rPr lang="en-US" sz="1100" dirty="0"/>
              <a:t>Sales numbers (print shop)</a:t>
            </a:r>
          </a:p>
          <a:p>
            <a:pPr marL="628650" lvl="1" indent="-171450">
              <a:buFont typeface="Arial" panose="020B0604020202020204" pitchFamily="34" charset="0"/>
              <a:buChar char="•"/>
            </a:pPr>
            <a:r>
              <a:rPr lang="en-US" sz="1100" dirty="0"/>
              <a:t>Number of contacts made in Jeff City (Research, Gov’t Affairs)</a:t>
            </a:r>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40797-023A-4EFA-BF90-94E7C68E3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4423-2D44-B987-9918-D30940824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92FE9C-5CF7-A7B0-2937-1BDD122500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40A171-0ACD-B574-FF50-B4E8F433296E}"/>
              </a:ext>
            </a:extLst>
          </p:cNvPr>
          <p:cNvSpPr>
            <a:spLocks noGrp="1"/>
          </p:cNvSpPr>
          <p:nvPr>
            <p:ph type="dt" sz="half" idx="10"/>
          </p:nvPr>
        </p:nvSpPr>
        <p:spPr/>
        <p:txBody>
          <a:bodyPr/>
          <a:lstStyle/>
          <a:p>
            <a:fld id="{4AA6CB70-4357-4E1E-9D10-B2D2174CDCF2}" type="datetimeFigureOut">
              <a:rPr lang="en-US" smtClean="0"/>
              <a:t>4/1/2024</a:t>
            </a:fld>
            <a:endParaRPr lang="en-US" dirty="0"/>
          </a:p>
        </p:txBody>
      </p:sp>
      <p:sp>
        <p:nvSpPr>
          <p:cNvPr id="5" name="Footer Placeholder 4">
            <a:extLst>
              <a:ext uri="{FF2B5EF4-FFF2-40B4-BE49-F238E27FC236}">
                <a16:creationId xmlns:a16="http://schemas.microsoft.com/office/drawing/2014/main" id="{BB891818-59A5-66A9-994A-129F67BF0A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B271FE-DED6-4FE5-27DE-A19607878D56}"/>
              </a:ext>
            </a:extLst>
          </p:cNvPr>
          <p:cNvSpPr>
            <a:spLocks noGrp="1"/>
          </p:cNvSpPr>
          <p:nvPr>
            <p:ph type="sldNum" sz="quarter" idx="12"/>
          </p:nvPr>
        </p:nvSpPr>
        <p:spPr/>
        <p:txBody>
          <a:bodyPr/>
          <a:lstStyle/>
          <a:p>
            <a:fld id="{FD5A7ECC-EC75-4449-A94A-FFBD11F994A4}" type="slidenum">
              <a:rPr lang="en-US" smtClean="0"/>
              <a:t>‹#›</a:t>
            </a:fld>
            <a:endParaRPr lang="en-US" dirty="0"/>
          </a:p>
        </p:txBody>
      </p:sp>
    </p:spTree>
    <p:extLst>
      <p:ext uri="{BB962C8B-B14F-4D97-AF65-F5344CB8AC3E}">
        <p14:creationId xmlns:p14="http://schemas.microsoft.com/office/powerpoint/2010/main" val="77759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673B-961C-4042-DBBF-02D4F2DAC1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30A608-FC31-557D-96A8-CC4FDC3F09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EF66E-05CD-08C5-B219-656B4909D30D}"/>
              </a:ext>
            </a:extLst>
          </p:cNvPr>
          <p:cNvSpPr>
            <a:spLocks noGrp="1"/>
          </p:cNvSpPr>
          <p:nvPr>
            <p:ph type="dt" sz="half" idx="10"/>
          </p:nvPr>
        </p:nvSpPr>
        <p:spPr/>
        <p:txBody>
          <a:bodyPr/>
          <a:lstStyle/>
          <a:p>
            <a:fld id="{4AA6CB70-4357-4E1E-9D10-B2D2174CDCF2}" type="datetimeFigureOut">
              <a:rPr lang="en-US" smtClean="0"/>
              <a:t>4/1/2024</a:t>
            </a:fld>
            <a:endParaRPr lang="en-US" dirty="0"/>
          </a:p>
        </p:txBody>
      </p:sp>
      <p:sp>
        <p:nvSpPr>
          <p:cNvPr id="5" name="Footer Placeholder 4">
            <a:extLst>
              <a:ext uri="{FF2B5EF4-FFF2-40B4-BE49-F238E27FC236}">
                <a16:creationId xmlns:a16="http://schemas.microsoft.com/office/drawing/2014/main" id="{4F81A2AA-3303-8D84-B3EC-914BBE4A3F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44CFDE-B7B8-4391-2288-E41CB444F842}"/>
              </a:ext>
            </a:extLst>
          </p:cNvPr>
          <p:cNvSpPr>
            <a:spLocks noGrp="1"/>
          </p:cNvSpPr>
          <p:nvPr>
            <p:ph type="sldNum" sz="quarter" idx="12"/>
          </p:nvPr>
        </p:nvSpPr>
        <p:spPr/>
        <p:txBody>
          <a:bodyPr/>
          <a:lstStyle/>
          <a:p>
            <a:fld id="{FD5A7ECC-EC75-4449-A94A-FFBD11F994A4}" type="slidenum">
              <a:rPr lang="en-US" smtClean="0"/>
              <a:t>‹#›</a:t>
            </a:fld>
            <a:endParaRPr lang="en-US" dirty="0"/>
          </a:p>
        </p:txBody>
      </p:sp>
    </p:spTree>
    <p:extLst>
      <p:ext uri="{BB962C8B-B14F-4D97-AF65-F5344CB8AC3E}">
        <p14:creationId xmlns:p14="http://schemas.microsoft.com/office/powerpoint/2010/main" val="178120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C20569-8A73-71B9-FD86-29B8889842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E20F7E-24D8-664A-3AB9-4807DB4888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E6937-BB1E-A262-2F30-21ED03CA6C83}"/>
              </a:ext>
            </a:extLst>
          </p:cNvPr>
          <p:cNvSpPr>
            <a:spLocks noGrp="1"/>
          </p:cNvSpPr>
          <p:nvPr>
            <p:ph type="dt" sz="half" idx="10"/>
          </p:nvPr>
        </p:nvSpPr>
        <p:spPr/>
        <p:txBody>
          <a:bodyPr/>
          <a:lstStyle/>
          <a:p>
            <a:fld id="{4AA6CB70-4357-4E1E-9D10-B2D2174CDCF2}" type="datetimeFigureOut">
              <a:rPr lang="en-US" smtClean="0"/>
              <a:t>4/1/2024</a:t>
            </a:fld>
            <a:endParaRPr lang="en-US" dirty="0"/>
          </a:p>
        </p:txBody>
      </p:sp>
      <p:sp>
        <p:nvSpPr>
          <p:cNvPr id="5" name="Footer Placeholder 4">
            <a:extLst>
              <a:ext uri="{FF2B5EF4-FFF2-40B4-BE49-F238E27FC236}">
                <a16:creationId xmlns:a16="http://schemas.microsoft.com/office/drawing/2014/main" id="{3B0895F8-C974-5F26-47B0-5ADD85F836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B68101-C643-A095-C521-A9FBBB78B503}"/>
              </a:ext>
            </a:extLst>
          </p:cNvPr>
          <p:cNvSpPr>
            <a:spLocks noGrp="1"/>
          </p:cNvSpPr>
          <p:nvPr>
            <p:ph type="sldNum" sz="quarter" idx="12"/>
          </p:nvPr>
        </p:nvSpPr>
        <p:spPr/>
        <p:txBody>
          <a:bodyPr/>
          <a:lstStyle/>
          <a:p>
            <a:fld id="{FD5A7ECC-EC75-4449-A94A-FFBD11F994A4}" type="slidenum">
              <a:rPr lang="en-US" smtClean="0"/>
              <a:t>‹#›</a:t>
            </a:fld>
            <a:endParaRPr lang="en-US" dirty="0"/>
          </a:p>
        </p:txBody>
      </p:sp>
    </p:spTree>
    <p:extLst>
      <p:ext uri="{BB962C8B-B14F-4D97-AF65-F5344CB8AC3E}">
        <p14:creationId xmlns:p14="http://schemas.microsoft.com/office/powerpoint/2010/main" val="94556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0EE3-33DD-1AAF-3878-16248829D2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693539-C064-5FF6-A300-C3809756D2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B8B1-6051-2C4F-A236-BA6A53F6D294}"/>
              </a:ext>
            </a:extLst>
          </p:cNvPr>
          <p:cNvSpPr>
            <a:spLocks noGrp="1"/>
          </p:cNvSpPr>
          <p:nvPr>
            <p:ph type="dt" sz="half" idx="10"/>
          </p:nvPr>
        </p:nvSpPr>
        <p:spPr/>
        <p:txBody>
          <a:bodyPr/>
          <a:lstStyle/>
          <a:p>
            <a:fld id="{4AA6CB70-4357-4E1E-9D10-B2D2174CDCF2}" type="datetimeFigureOut">
              <a:rPr lang="en-US" smtClean="0"/>
              <a:t>4/1/2024</a:t>
            </a:fld>
            <a:endParaRPr lang="en-US" dirty="0"/>
          </a:p>
        </p:txBody>
      </p:sp>
      <p:sp>
        <p:nvSpPr>
          <p:cNvPr id="5" name="Footer Placeholder 4">
            <a:extLst>
              <a:ext uri="{FF2B5EF4-FFF2-40B4-BE49-F238E27FC236}">
                <a16:creationId xmlns:a16="http://schemas.microsoft.com/office/drawing/2014/main" id="{52B14B72-CF19-75C2-DD6C-56AAF1B230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8CE05A-564F-CDF5-CB0B-C374105C76EA}"/>
              </a:ext>
            </a:extLst>
          </p:cNvPr>
          <p:cNvSpPr>
            <a:spLocks noGrp="1"/>
          </p:cNvSpPr>
          <p:nvPr>
            <p:ph type="sldNum" sz="quarter" idx="12"/>
          </p:nvPr>
        </p:nvSpPr>
        <p:spPr/>
        <p:txBody>
          <a:bodyPr/>
          <a:lstStyle/>
          <a:p>
            <a:fld id="{FD5A7ECC-EC75-4449-A94A-FFBD11F994A4}" type="slidenum">
              <a:rPr lang="en-US" smtClean="0"/>
              <a:t>‹#›</a:t>
            </a:fld>
            <a:endParaRPr lang="en-US" dirty="0"/>
          </a:p>
        </p:txBody>
      </p:sp>
    </p:spTree>
    <p:extLst>
      <p:ext uri="{BB962C8B-B14F-4D97-AF65-F5344CB8AC3E}">
        <p14:creationId xmlns:p14="http://schemas.microsoft.com/office/powerpoint/2010/main" val="40685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25F9-3A69-4189-0385-3FE5A092AE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96532F-65E5-0EAE-B145-15BC7A3E09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DC9FA3-E955-00C3-BF27-6E944EA2CA51}"/>
              </a:ext>
            </a:extLst>
          </p:cNvPr>
          <p:cNvSpPr>
            <a:spLocks noGrp="1"/>
          </p:cNvSpPr>
          <p:nvPr>
            <p:ph type="dt" sz="half" idx="10"/>
          </p:nvPr>
        </p:nvSpPr>
        <p:spPr/>
        <p:txBody>
          <a:bodyPr/>
          <a:lstStyle/>
          <a:p>
            <a:fld id="{4AA6CB70-4357-4E1E-9D10-B2D2174CDCF2}" type="datetimeFigureOut">
              <a:rPr lang="en-US" smtClean="0"/>
              <a:t>4/1/2024</a:t>
            </a:fld>
            <a:endParaRPr lang="en-US" dirty="0"/>
          </a:p>
        </p:txBody>
      </p:sp>
      <p:sp>
        <p:nvSpPr>
          <p:cNvPr id="5" name="Footer Placeholder 4">
            <a:extLst>
              <a:ext uri="{FF2B5EF4-FFF2-40B4-BE49-F238E27FC236}">
                <a16:creationId xmlns:a16="http://schemas.microsoft.com/office/drawing/2014/main" id="{9BF5A255-BF47-BDE5-13E9-869C05D928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2F04AC-E85B-7BF8-A467-E151021BDB5B}"/>
              </a:ext>
            </a:extLst>
          </p:cNvPr>
          <p:cNvSpPr>
            <a:spLocks noGrp="1"/>
          </p:cNvSpPr>
          <p:nvPr>
            <p:ph type="sldNum" sz="quarter" idx="12"/>
          </p:nvPr>
        </p:nvSpPr>
        <p:spPr/>
        <p:txBody>
          <a:bodyPr/>
          <a:lstStyle/>
          <a:p>
            <a:fld id="{FD5A7ECC-EC75-4449-A94A-FFBD11F994A4}" type="slidenum">
              <a:rPr lang="en-US" smtClean="0"/>
              <a:t>‹#›</a:t>
            </a:fld>
            <a:endParaRPr lang="en-US" dirty="0"/>
          </a:p>
        </p:txBody>
      </p:sp>
    </p:spTree>
    <p:extLst>
      <p:ext uri="{BB962C8B-B14F-4D97-AF65-F5344CB8AC3E}">
        <p14:creationId xmlns:p14="http://schemas.microsoft.com/office/powerpoint/2010/main" val="388917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32CF-9E6E-6A65-BC72-7AF3FB922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C81342-5770-BF62-E0BD-CF53903E29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2E0340-FF94-7762-6E87-3342120793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B11D6B-BDA7-7E23-A8E2-D138495979BB}"/>
              </a:ext>
            </a:extLst>
          </p:cNvPr>
          <p:cNvSpPr>
            <a:spLocks noGrp="1"/>
          </p:cNvSpPr>
          <p:nvPr>
            <p:ph type="dt" sz="half" idx="10"/>
          </p:nvPr>
        </p:nvSpPr>
        <p:spPr/>
        <p:txBody>
          <a:bodyPr/>
          <a:lstStyle/>
          <a:p>
            <a:fld id="{4AA6CB70-4357-4E1E-9D10-B2D2174CDCF2}" type="datetimeFigureOut">
              <a:rPr lang="en-US" smtClean="0"/>
              <a:t>4/1/2024</a:t>
            </a:fld>
            <a:endParaRPr lang="en-US" dirty="0"/>
          </a:p>
        </p:txBody>
      </p:sp>
      <p:sp>
        <p:nvSpPr>
          <p:cNvPr id="6" name="Footer Placeholder 5">
            <a:extLst>
              <a:ext uri="{FF2B5EF4-FFF2-40B4-BE49-F238E27FC236}">
                <a16:creationId xmlns:a16="http://schemas.microsoft.com/office/drawing/2014/main" id="{6081966B-4DB3-4CC6-9497-D6C030317A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34BC91-0F6D-BBBF-0E08-7F9660FD2FA9}"/>
              </a:ext>
            </a:extLst>
          </p:cNvPr>
          <p:cNvSpPr>
            <a:spLocks noGrp="1"/>
          </p:cNvSpPr>
          <p:nvPr>
            <p:ph type="sldNum" sz="quarter" idx="12"/>
          </p:nvPr>
        </p:nvSpPr>
        <p:spPr/>
        <p:txBody>
          <a:bodyPr/>
          <a:lstStyle/>
          <a:p>
            <a:fld id="{FD5A7ECC-EC75-4449-A94A-FFBD11F994A4}" type="slidenum">
              <a:rPr lang="en-US" smtClean="0"/>
              <a:t>‹#›</a:t>
            </a:fld>
            <a:endParaRPr lang="en-US" dirty="0"/>
          </a:p>
        </p:txBody>
      </p:sp>
    </p:spTree>
    <p:extLst>
      <p:ext uri="{BB962C8B-B14F-4D97-AF65-F5344CB8AC3E}">
        <p14:creationId xmlns:p14="http://schemas.microsoft.com/office/powerpoint/2010/main" val="252157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BC4D-5879-0C85-F49E-61299A2D16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E69232-28D1-FEC2-25E3-2A1CDAE31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7C836F-5565-E7CA-999E-A2FB3B898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365EA9-F9E0-1C96-EA78-64B1492AF1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E4AE5C-3CAE-56FB-1FB5-4EC8A0CF8C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68ECB9-6A54-79F1-D0C2-793BD2F2979A}"/>
              </a:ext>
            </a:extLst>
          </p:cNvPr>
          <p:cNvSpPr>
            <a:spLocks noGrp="1"/>
          </p:cNvSpPr>
          <p:nvPr>
            <p:ph type="dt" sz="half" idx="10"/>
          </p:nvPr>
        </p:nvSpPr>
        <p:spPr/>
        <p:txBody>
          <a:bodyPr/>
          <a:lstStyle/>
          <a:p>
            <a:fld id="{4AA6CB70-4357-4E1E-9D10-B2D2174CDCF2}" type="datetimeFigureOut">
              <a:rPr lang="en-US" smtClean="0"/>
              <a:t>4/1/2024</a:t>
            </a:fld>
            <a:endParaRPr lang="en-US" dirty="0"/>
          </a:p>
        </p:txBody>
      </p:sp>
      <p:sp>
        <p:nvSpPr>
          <p:cNvPr id="8" name="Footer Placeholder 7">
            <a:extLst>
              <a:ext uri="{FF2B5EF4-FFF2-40B4-BE49-F238E27FC236}">
                <a16:creationId xmlns:a16="http://schemas.microsoft.com/office/drawing/2014/main" id="{232318AA-AFDF-0A16-BC7E-3CE76E15456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9C9C2F8-0D3B-DDD4-CE31-B724020E440E}"/>
              </a:ext>
            </a:extLst>
          </p:cNvPr>
          <p:cNvSpPr>
            <a:spLocks noGrp="1"/>
          </p:cNvSpPr>
          <p:nvPr>
            <p:ph type="sldNum" sz="quarter" idx="12"/>
          </p:nvPr>
        </p:nvSpPr>
        <p:spPr/>
        <p:txBody>
          <a:bodyPr/>
          <a:lstStyle/>
          <a:p>
            <a:fld id="{FD5A7ECC-EC75-4449-A94A-FFBD11F994A4}" type="slidenum">
              <a:rPr lang="en-US" smtClean="0"/>
              <a:t>‹#›</a:t>
            </a:fld>
            <a:endParaRPr lang="en-US" dirty="0"/>
          </a:p>
        </p:txBody>
      </p:sp>
    </p:spTree>
    <p:extLst>
      <p:ext uri="{BB962C8B-B14F-4D97-AF65-F5344CB8AC3E}">
        <p14:creationId xmlns:p14="http://schemas.microsoft.com/office/powerpoint/2010/main" val="151954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38E5-72C4-9C46-C8C1-8FC8DBFEC9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9D11B9-7EAA-C44D-0AAD-8D4CB54861EA}"/>
              </a:ext>
            </a:extLst>
          </p:cNvPr>
          <p:cNvSpPr>
            <a:spLocks noGrp="1"/>
          </p:cNvSpPr>
          <p:nvPr>
            <p:ph type="dt" sz="half" idx="10"/>
          </p:nvPr>
        </p:nvSpPr>
        <p:spPr/>
        <p:txBody>
          <a:bodyPr/>
          <a:lstStyle/>
          <a:p>
            <a:fld id="{4AA6CB70-4357-4E1E-9D10-B2D2174CDCF2}" type="datetimeFigureOut">
              <a:rPr lang="en-US" smtClean="0"/>
              <a:t>4/1/2024</a:t>
            </a:fld>
            <a:endParaRPr lang="en-US" dirty="0"/>
          </a:p>
        </p:txBody>
      </p:sp>
      <p:sp>
        <p:nvSpPr>
          <p:cNvPr id="4" name="Footer Placeholder 3">
            <a:extLst>
              <a:ext uri="{FF2B5EF4-FFF2-40B4-BE49-F238E27FC236}">
                <a16:creationId xmlns:a16="http://schemas.microsoft.com/office/drawing/2014/main" id="{E764169F-A292-0C1F-AFCD-E8F39ABF9B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1E7876F-4080-41D8-5E0F-7A8AFFF52AC6}"/>
              </a:ext>
            </a:extLst>
          </p:cNvPr>
          <p:cNvSpPr>
            <a:spLocks noGrp="1"/>
          </p:cNvSpPr>
          <p:nvPr>
            <p:ph type="sldNum" sz="quarter" idx="12"/>
          </p:nvPr>
        </p:nvSpPr>
        <p:spPr/>
        <p:txBody>
          <a:bodyPr/>
          <a:lstStyle/>
          <a:p>
            <a:fld id="{FD5A7ECC-EC75-4449-A94A-FFBD11F994A4}" type="slidenum">
              <a:rPr lang="en-US" smtClean="0"/>
              <a:t>‹#›</a:t>
            </a:fld>
            <a:endParaRPr lang="en-US" dirty="0"/>
          </a:p>
        </p:txBody>
      </p:sp>
    </p:spTree>
    <p:extLst>
      <p:ext uri="{BB962C8B-B14F-4D97-AF65-F5344CB8AC3E}">
        <p14:creationId xmlns:p14="http://schemas.microsoft.com/office/powerpoint/2010/main" val="391218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342350-5B95-0C03-058F-57E88D14F5D5}"/>
              </a:ext>
            </a:extLst>
          </p:cNvPr>
          <p:cNvSpPr>
            <a:spLocks noGrp="1"/>
          </p:cNvSpPr>
          <p:nvPr>
            <p:ph type="dt" sz="half" idx="10"/>
          </p:nvPr>
        </p:nvSpPr>
        <p:spPr/>
        <p:txBody>
          <a:bodyPr/>
          <a:lstStyle/>
          <a:p>
            <a:fld id="{4AA6CB70-4357-4E1E-9D10-B2D2174CDCF2}" type="datetimeFigureOut">
              <a:rPr lang="en-US" smtClean="0"/>
              <a:t>4/1/2024</a:t>
            </a:fld>
            <a:endParaRPr lang="en-US" dirty="0"/>
          </a:p>
        </p:txBody>
      </p:sp>
      <p:sp>
        <p:nvSpPr>
          <p:cNvPr id="3" name="Footer Placeholder 2">
            <a:extLst>
              <a:ext uri="{FF2B5EF4-FFF2-40B4-BE49-F238E27FC236}">
                <a16:creationId xmlns:a16="http://schemas.microsoft.com/office/drawing/2014/main" id="{3204D1B4-4C00-43FF-BBEA-85A37BBE6D3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9AAFB2-CC5F-F1FE-4ACE-BF6EDDD877F8}"/>
              </a:ext>
            </a:extLst>
          </p:cNvPr>
          <p:cNvSpPr>
            <a:spLocks noGrp="1"/>
          </p:cNvSpPr>
          <p:nvPr>
            <p:ph type="sldNum" sz="quarter" idx="12"/>
          </p:nvPr>
        </p:nvSpPr>
        <p:spPr/>
        <p:txBody>
          <a:bodyPr/>
          <a:lstStyle/>
          <a:p>
            <a:fld id="{FD5A7ECC-EC75-4449-A94A-FFBD11F994A4}" type="slidenum">
              <a:rPr lang="en-US" smtClean="0"/>
              <a:t>‹#›</a:t>
            </a:fld>
            <a:endParaRPr lang="en-US" dirty="0"/>
          </a:p>
        </p:txBody>
      </p:sp>
    </p:spTree>
    <p:extLst>
      <p:ext uri="{BB962C8B-B14F-4D97-AF65-F5344CB8AC3E}">
        <p14:creationId xmlns:p14="http://schemas.microsoft.com/office/powerpoint/2010/main" val="285583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014E-3F34-552D-A56D-CEFB6E214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9AB4AB-5BD8-4A60-6365-427C75162F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2C74CB-C169-4F15-B6F0-91FCA5C27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2D9F2F-2F1D-C799-C391-FF66E47B77C3}"/>
              </a:ext>
            </a:extLst>
          </p:cNvPr>
          <p:cNvSpPr>
            <a:spLocks noGrp="1"/>
          </p:cNvSpPr>
          <p:nvPr>
            <p:ph type="dt" sz="half" idx="10"/>
          </p:nvPr>
        </p:nvSpPr>
        <p:spPr/>
        <p:txBody>
          <a:bodyPr/>
          <a:lstStyle/>
          <a:p>
            <a:fld id="{4AA6CB70-4357-4E1E-9D10-B2D2174CDCF2}" type="datetimeFigureOut">
              <a:rPr lang="en-US" smtClean="0"/>
              <a:t>4/1/2024</a:t>
            </a:fld>
            <a:endParaRPr lang="en-US" dirty="0"/>
          </a:p>
        </p:txBody>
      </p:sp>
      <p:sp>
        <p:nvSpPr>
          <p:cNvPr id="6" name="Footer Placeholder 5">
            <a:extLst>
              <a:ext uri="{FF2B5EF4-FFF2-40B4-BE49-F238E27FC236}">
                <a16:creationId xmlns:a16="http://schemas.microsoft.com/office/drawing/2014/main" id="{5D69321A-727E-BB29-4CEE-0F03B699E7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B4AFB9-7705-26D4-09A2-63BC28A18CE4}"/>
              </a:ext>
            </a:extLst>
          </p:cNvPr>
          <p:cNvSpPr>
            <a:spLocks noGrp="1"/>
          </p:cNvSpPr>
          <p:nvPr>
            <p:ph type="sldNum" sz="quarter" idx="12"/>
          </p:nvPr>
        </p:nvSpPr>
        <p:spPr/>
        <p:txBody>
          <a:bodyPr/>
          <a:lstStyle/>
          <a:p>
            <a:fld id="{FD5A7ECC-EC75-4449-A94A-FFBD11F994A4}" type="slidenum">
              <a:rPr lang="en-US" smtClean="0"/>
              <a:t>‹#›</a:t>
            </a:fld>
            <a:endParaRPr lang="en-US" dirty="0"/>
          </a:p>
        </p:txBody>
      </p:sp>
    </p:spTree>
    <p:extLst>
      <p:ext uri="{BB962C8B-B14F-4D97-AF65-F5344CB8AC3E}">
        <p14:creationId xmlns:p14="http://schemas.microsoft.com/office/powerpoint/2010/main" val="338351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36D0-6950-C234-76D1-6F6605FEF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1EA2A0-26F3-C958-ADC6-84448B352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91B65BE-4794-5052-A79A-FC3028762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84D92-3DAE-5F11-96D1-CCFDCCD99EFC}"/>
              </a:ext>
            </a:extLst>
          </p:cNvPr>
          <p:cNvSpPr>
            <a:spLocks noGrp="1"/>
          </p:cNvSpPr>
          <p:nvPr>
            <p:ph type="dt" sz="half" idx="10"/>
          </p:nvPr>
        </p:nvSpPr>
        <p:spPr/>
        <p:txBody>
          <a:bodyPr/>
          <a:lstStyle/>
          <a:p>
            <a:fld id="{4AA6CB70-4357-4E1E-9D10-B2D2174CDCF2}" type="datetimeFigureOut">
              <a:rPr lang="en-US" smtClean="0"/>
              <a:t>4/1/2024</a:t>
            </a:fld>
            <a:endParaRPr lang="en-US" dirty="0"/>
          </a:p>
        </p:txBody>
      </p:sp>
      <p:sp>
        <p:nvSpPr>
          <p:cNvPr id="6" name="Footer Placeholder 5">
            <a:extLst>
              <a:ext uri="{FF2B5EF4-FFF2-40B4-BE49-F238E27FC236}">
                <a16:creationId xmlns:a16="http://schemas.microsoft.com/office/drawing/2014/main" id="{BA4AA271-05B4-9F46-75BC-BCC8DB0951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678895-FD3F-0BC1-BBDC-A234889E5A64}"/>
              </a:ext>
            </a:extLst>
          </p:cNvPr>
          <p:cNvSpPr>
            <a:spLocks noGrp="1"/>
          </p:cNvSpPr>
          <p:nvPr>
            <p:ph type="sldNum" sz="quarter" idx="12"/>
          </p:nvPr>
        </p:nvSpPr>
        <p:spPr/>
        <p:txBody>
          <a:bodyPr/>
          <a:lstStyle/>
          <a:p>
            <a:fld id="{FD5A7ECC-EC75-4449-A94A-FFBD11F994A4}" type="slidenum">
              <a:rPr lang="en-US" smtClean="0"/>
              <a:t>‹#›</a:t>
            </a:fld>
            <a:endParaRPr lang="en-US" dirty="0"/>
          </a:p>
        </p:txBody>
      </p:sp>
    </p:spTree>
    <p:extLst>
      <p:ext uri="{BB962C8B-B14F-4D97-AF65-F5344CB8AC3E}">
        <p14:creationId xmlns:p14="http://schemas.microsoft.com/office/powerpoint/2010/main" val="362384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FD7155-7F38-3D4D-AEDE-B012B0AA5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C6D7ED-63C1-E4FF-4A13-11B1DEA47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79B33-3145-2950-5C37-7A16922F1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6CB70-4357-4E1E-9D10-B2D2174CDCF2}" type="datetimeFigureOut">
              <a:rPr lang="en-US" smtClean="0"/>
              <a:t>4/1/2024</a:t>
            </a:fld>
            <a:endParaRPr lang="en-US" dirty="0"/>
          </a:p>
        </p:txBody>
      </p:sp>
      <p:sp>
        <p:nvSpPr>
          <p:cNvPr id="5" name="Footer Placeholder 4">
            <a:extLst>
              <a:ext uri="{FF2B5EF4-FFF2-40B4-BE49-F238E27FC236}">
                <a16:creationId xmlns:a16="http://schemas.microsoft.com/office/drawing/2014/main" id="{12B94B33-47B1-44B6-186B-FC5691461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E5C0478-1212-23A0-E02C-23ADD1108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A7ECC-EC75-4449-A94A-FFBD11F994A4}" type="slidenum">
              <a:rPr lang="en-US" smtClean="0"/>
              <a:t>‹#›</a:t>
            </a:fld>
            <a:endParaRPr lang="en-US" dirty="0"/>
          </a:p>
        </p:txBody>
      </p:sp>
    </p:spTree>
    <p:extLst>
      <p:ext uri="{BB962C8B-B14F-4D97-AF65-F5344CB8AC3E}">
        <p14:creationId xmlns:p14="http://schemas.microsoft.com/office/powerpoint/2010/main" val="1043364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planning@otc.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assessment@otc.edu"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assessment@otc.edu"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planning@otc.edu"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planning@otc.edu"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planning@otc.edu"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assessment@otc.edu"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49" y="3736776"/>
            <a:ext cx="9182099" cy="707886"/>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rPr>
              <a:t>PROGRAM REVIEW</a:t>
            </a: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14629" y="1644910"/>
            <a:ext cx="5162738" cy="137160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60756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MISSION STATEMENT  (I/N)               </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332935" y="1471910"/>
            <a:ext cx="10059414" cy="4770537"/>
          </a:xfrm>
          <a:prstGeom prst="rect">
            <a:avLst/>
          </a:prstGeom>
          <a:noFill/>
        </p:spPr>
        <p:txBody>
          <a:bodyPr wrap="square" rtlCol="0">
            <a:spAutoFit/>
          </a:bodyPr>
          <a:lstStyle/>
          <a:p>
            <a:r>
              <a:rPr lang="en-US" sz="3600" dirty="0">
                <a:solidFill>
                  <a:srgbClr val="00457C"/>
                </a:solidFill>
                <a:latin typeface="Aptos" panose="020B0004020202020204" pitchFamily="34" charset="0"/>
              </a:rPr>
              <a:t>Please provide the following information about your program or department’s mission statement.</a:t>
            </a:r>
          </a:p>
          <a:p>
            <a:endParaRPr lang="en-US" sz="2000" dirty="0">
              <a:solidFill>
                <a:srgbClr val="00457C"/>
              </a:solidFill>
              <a:latin typeface="Aptos" panose="020B0004020202020204" pitchFamily="34" charset="0"/>
            </a:endParaRPr>
          </a:p>
          <a:p>
            <a:pPr marL="1028700" lvl="1" indent="-571500">
              <a:buFont typeface="Arial" panose="020B0604020202020204" pitchFamily="34" charset="0"/>
              <a:buChar char="•"/>
            </a:pPr>
            <a:r>
              <a:rPr lang="en-US" sz="3200" dirty="0">
                <a:solidFill>
                  <a:srgbClr val="00457C"/>
                </a:solidFill>
                <a:latin typeface="Aptos" panose="020B0004020202020204" pitchFamily="34" charset="0"/>
              </a:rPr>
              <a:t>What is your mission statement?</a:t>
            </a:r>
          </a:p>
          <a:p>
            <a:pPr marL="1028700" lvl="1" indent="-571500">
              <a:buFont typeface="Arial" panose="020B0604020202020204" pitchFamily="34" charset="0"/>
              <a:buChar char="•"/>
            </a:pPr>
            <a:r>
              <a:rPr lang="en-US" sz="3200" dirty="0">
                <a:solidFill>
                  <a:srgbClr val="00457C"/>
                </a:solidFill>
                <a:latin typeface="Aptos" panose="020B0004020202020204" pitchFamily="34" charset="0"/>
              </a:rPr>
              <a:t>What is your scheduled process for reviewing your mission statement?</a:t>
            </a:r>
          </a:p>
          <a:p>
            <a:pPr marL="1028700" lvl="1" indent="-571500">
              <a:buFont typeface="Arial" panose="020B0604020202020204" pitchFamily="34" charset="0"/>
              <a:buChar char="•"/>
            </a:pPr>
            <a:r>
              <a:rPr lang="en-US" sz="3200" dirty="0">
                <a:solidFill>
                  <a:srgbClr val="00457C"/>
                </a:solidFill>
                <a:latin typeface="Aptos" panose="020B0004020202020204" pitchFamily="34" charset="0"/>
              </a:rPr>
              <a:t>If you have made changes to your mission statement, have you contacted </a:t>
            </a:r>
            <a:r>
              <a:rPr lang="en-US" sz="3200" dirty="0">
                <a:solidFill>
                  <a:srgbClr val="00457C"/>
                </a:solidFill>
                <a:latin typeface="Aptos" panose="020B0004020202020204" pitchFamily="34" charset="0"/>
                <a:hlinkClick r:id="rId4"/>
              </a:rPr>
              <a:t>planning@otc.edu</a:t>
            </a:r>
            <a:r>
              <a:rPr lang="en-US" sz="3200" dirty="0">
                <a:solidFill>
                  <a:srgbClr val="00457C"/>
                </a:solidFill>
                <a:latin typeface="Aptos" panose="020B0004020202020204" pitchFamily="34" charset="0"/>
              </a:rPr>
              <a:t> to have it updated in Diamond?</a:t>
            </a:r>
          </a:p>
          <a:p>
            <a:endParaRPr lang="en-US" sz="2000" dirty="0">
              <a:solidFill>
                <a:srgbClr val="00457C"/>
              </a:solidFill>
              <a:latin typeface="Aptos" panose="020B0004020202020204" pitchFamily="34" charset="0"/>
            </a:endParaRPr>
          </a:p>
        </p:txBody>
      </p:sp>
      <p:grpSp>
        <p:nvGrpSpPr>
          <p:cNvPr id="3" name="Group 2">
            <a:extLst>
              <a:ext uri="{FF2B5EF4-FFF2-40B4-BE49-F238E27FC236}">
                <a16:creationId xmlns:a16="http://schemas.microsoft.com/office/drawing/2014/main" id="{0FAA953F-A779-CCC0-D364-8574294A43B2}"/>
              </a:ext>
            </a:extLst>
          </p:cNvPr>
          <p:cNvGrpSpPr/>
          <p:nvPr/>
        </p:nvGrpSpPr>
        <p:grpSpPr>
          <a:xfrm>
            <a:off x="438225" y="5924589"/>
            <a:ext cx="5141408" cy="788794"/>
            <a:chOff x="954592" y="5817996"/>
            <a:chExt cx="5141408" cy="788794"/>
          </a:xfrm>
        </p:grpSpPr>
        <p:pic>
          <p:nvPicPr>
            <p:cNvPr id="4" name="Picture 3">
              <a:extLst>
                <a:ext uri="{FF2B5EF4-FFF2-40B4-BE49-F238E27FC236}">
                  <a16:creationId xmlns:a16="http://schemas.microsoft.com/office/drawing/2014/main" id="{8FFE91F1-D724-B2F5-0E81-492A97707F92}"/>
                </a:ext>
              </a:extLst>
            </p:cNvPr>
            <p:cNvPicPr>
              <a:picLocks noChangeAspect="1"/>
            </p:cNvPicPr>
            <p:nvPr/>
          </p:nvPicPr>
          <p:blipFill>
            <a:blip r:embed="rId5"/>
            <a:stretch>
              <a:fillRect/>
            </a:stretch>
          </p:blipFill>
          <p:spPr>
            <a:xfrm>
              <a:off x="954592" y="5817996"/>
              <a:ext cx="765532" cy="788794"/>
            </a:xfrm>
            <a:prstGeom prst="rect">
              <a:avLst/>
            </a:prstGeom>
          </p:spPr>
        </p:pic>
        <p:sp>
          <p:nvSpPr>
            <p:cNvPr id="5" name="TextBox 4">
              <a:extLst>
                <a:ext uri="{FF2B5EF4-FFF2-40B4-BE49-F238E27FC236}">
                  <a16:creationId xmlns:a16="http://schemas.microsoft.com/office/drawing/2014/main" id="{AA538C5C-69C1-AEED-1F7A-A1ADF3DD4B44}"/>
                </a:ext>
              </a:extLst>
            </p:cNvPr>
            <p:cNvSpPr txBox="1"/>
            <p:nvPr/>
          </p:nvSpPr>
          <p:spPr>
            <a:xfrm>
              <a:off x="1720124" y="5889227"/>
              <a:ext cx="4375876" cy="584775"/>
            </a:xfrm>
            <a:prstGeom prst="rect">
              <a:avLst/>
            </a:prstGeom>
            <a:noFill/>
          </p:spPr>
          <p:txBody>
            <a:bodyPr wrap="square" rtlCol="0">
              <a:spAutoFit/>
            </a:bodyPr>
            <a:lstStyle/>
            <a:p>
              <a:r>
                <a:rPr lang="en-US" sz="1600" i="1" dirty="0">
                  <a:solidFill>
                    <a:srgbClr val="00457C"/>
                  </a:solidFill>
                  <a:latin typeface="Aptos" panose="020B0004020202020204" pitchFamily="34" charset="0"/>
                </a:rPr>
                <a:t>Don’t have a mission statement or need to update yours? See the Resource Hub</a:t>
              </a:r>
            </a:p>
          </p:txBody>
        </p:sp>
      </p:grpSp>
      <p:pic>
        <p:nvPicPr>
          <p:cNvPr id="6" name="Picture 5">
            <a:extLst>
              <a:ext uri="{FF2B5EF4-FFF2-40B4-BE49-F238E27FC236}">
                <a16:creationId xmlns:a16="http://schemas.microsoft.com/office/drawing/2014/main" id="{E7EF8B83-08E2-88F7-9C8F-6D3995C22618}"/>
              </a:ext>
            </a:extLst>
          </p:cNvPr>
          <p:cNvPicPr>
            <a:picLocks noChangeAspect="1"/>
          </p:cNvPicPr>
          <p:nvPr/>
        </p:nvPicPr>
        <p:blipFill>
          <a:blip r:embed="rId6"/>
          <a:stretch>
            <a:fillRect/>
          </a:stretch>
        </p:blipFill>
        <p:spPr>
          <a:xfrm>
            <a:off x="365020" y="4915857"/>
            <a:ext cx="911942" cy="875944"/>
          </a:xfrm>
          <a:prstGeom prst="rect">
            <a:avLst/>
          </a:prstGeom>
        </p:spPr>
      </p:pic>
    </p:spTree>
    <p:extLst>
      <p:ext uri="{BB962C8B-B14F-4D97-AF65-F5344CB8AC3E}">
        <p14:creationId xmlns:p14="http://schemas.microsoft.com/office/powerpoint/2010/main" val="409747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CLOSING THE LOOP  (I/N)               </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6" name="TextBox 5">
            <a:extLst>
              <a:ext uri="{FF2B5EF4-FFF2-40B4-BE49-F238E27FC236}">
                <a16:creationId xmlns:a16="http://schemas.microsoft.com/office/drawing/2014/main" id="{AA8459F0-658E-70AD-EC4E-4D464C869165}"/>
              </a:ext>
            </a:extLst>
          </p:cNvPr>
          <p:cNvSpPr txBox="1"/>
          <p:nvPr/>
        </p:nvSpPr>
        <p:spPr>
          <a:xfrm>
            <a:off x="720762" y="1690688"/>
            <a:ext cx="4946508" cy="4308872"/>
          </a:xfrm>
          <a:prstGeom prst="rect">
            <a:avLst/>
          </a:prstGeom>
          <a:noFill/>
          <a:ln>
            <a:solidFill>
              <a:schemeClr val="tx1"/>
            </a:solidFill>
          </a:ln>
        </p:spPr>
        <p:txBody>
          <a:bodyPr wrap="square" rtlCol="0">
            <a:spAutoFit/>
          </a:bodyPr>
          <a:lstStyle/>
          <a:p>
            <a:pPr algn="ctr"/>
            <a:r>
              <a:rPr lang="en-US" sz="3200" b="1" dirty="0">
                <a:solidFill>
                  <a:srgbClr val="CF128C"/>
                </a:solidFill>
                <a:latin typeface="Aptos" panose="020B0004020202020204" pitchFamily="34" charset="0"/>
              </a:rPr>
              <a:t>Instructional Areas</a:t>
            </a:r>
          </a:p>
          <a:p>
            <a:pPr algn="ctr"/>
            <a:endParaRPr lang="en-US" dirty="0">
              <a:latin typeface="Aptos" panose="020B0004020202020204" pitchFamily="34" charset="0"/>
            </a:endParaRPr>
          </a:p>
          <a:p>
            <a:pPr algn="ctr"/>
            <a:r>
              <a:rPr lang="en-US" sz="3200" dirty="0">
                <a:solidFill>
                  <a:srgbClr val="00457C"/>
                </a:solidFill>
                <a:latin typeface="Aptos" panose="020B0004020202020204" pitchFamily="34" charset="0"/>
              </a:rPr>
              <a:t>When your program/department completed a review during the 2021-2022 year, these x were listed as “plans for the future.” What has been the result?  (HLC 5.C)</a:t>
            </a:r>
          </a:p>
        </p:txBody>
      </p:sp>
      <p:grpSp>
        <p:nvGrpSpPr>
          <p:cNvPr id="7" name="Group 6">
            <a:extLst>
              <a:ext uri="{FF2B5EF4-FFF2-40B4-BE49-F238E27FC236}">
                <a16:creationId xmlns:a16="http://schemas.microsoft.com/office/drawing/2014/main" id="{DE5C8487-B7B2-36A4-ABA0-164FE6939F51}"/>
              </a:ext>
            </a:extLst>
          </p:cNvPr>
          <p:cNvGrpSpPr/>
          <p:nvPr/>
        </p:nvGrpSpPr>
        <p:grpSpPr>
          <a:xfrm>
            <a:off x="203418" y="5895952"/>
            <a:ext cx="5141408" cy="788794"/>
            <a:chOff x="954592" y="5817996"/>
            <a:chExt cx="5141408" cy="788794"/>
          </a:xfrm>
        </p:grpSpPr>
        <p:pic>
          <p:nvPicPr>
            <p:cNvPr id="8" name="Picture 7">
              <a:extLst>
                <a:ext uri="{FF2B5EF4-FFF2-40B4-BE49-F238E27FC236}">
                  <a16:creationId xmlns:a16="http://schemas.microsoft.com/office/drawing/2014/main" id="{B02ADFE8-9167-C2CF-1C5D-4CD1466AF510}"/>
                </a:ext>
              </a:extLst>
            </p:cNvPr>
            <p:cNvPicPr>
              <a:picLocks noChangeAspect="1"/>
            </p:cNvPicPr>
            <p:nvPr/>
          </p:nvPicPr>
          <p:blipFill>
            <a:blip r:embed="rId4"/>
            <a:stretch>
              <a:fillRect/>
            </a:stretch>
          </p:blipFill>
          <p:spPr>
            <a:xfrm>
              <a:off x="954592" y="5817996"/>
              <a:ext cx="765532" cy="788794"/>
            </a:xfrm>
            <a:prstGeom prst="rect">
              <a:avLst/>
            </a:prstGeom>
          </p:spPr>
        </p:pic>
        <p:sp>
          <p:nvSpPr>
            <p:cNvPr id="9" name="TextBox 8">
              <a:extLst>
                <a:ext uri="{FF2B5EF4-FFF2-40B4-BE49-F238E27FC236}">
                  <a16:creationId xmlns:a16="http://schemas.microsoft.com/office/drawing/2014/main" id="{4CD097AC-5987-8AD0-6CA1-4A3E9E5E3A11}"/>
                </a:ext>
              </a:extLst>
            </p:cNvPr>
            <p:cNvSpPr txBox="1"/>
            <p:nvPr/>
          </p:nvSpPr>
          <p:spPr>
            <a:xfrm>
              <a:off x="1720124" y="5889227"/>
              <a:ext cx="4375876" cy="584775"/>
            </a:xfrm>
            <a:prstGeom prst="rect">
              <a:avLst/>
            </a:prstGeom>
            <a:noFill/>
          </p:spPr>
          <p:txBody>
            <a:bodyPr wrap="square" rtlCol="0">
              <a:spAutoFit/>
            </a:bodyPr>
            <a:lstStyle/>
            <a:p>
              <a:r>
                <a:rPr lang="en-US" sz="1600" i="1" dirty="0">
                  <a:solidFill>
                    <a:srgbClr val="00457C"/>
                  </a:solidFill>
                  <a:latin typeface="Aptos" panose="020B0004020202020204" pitchFamily="34" charset="0"/>
                </a:rPr>
                <a:t>Your previous plans will be populated into Diamond for you. </a:t>
              </a:r>
            </a:p>
          </p:txBody>
        </p:sp>
      </p:grpSp>
      <p:sp>
        <p:nvSpPr>
          <p:cNvPr id="11" name="TextBox 10">
            <a:extLst>
              <a:ext uri="{FF2B5EF4-FFF2-40B4-BE49-F238E27FC236}">
                <a16:creationId xmlns:a16="http://schemas.microsoft.com/office/drawing/2014/main" id="{2BF7EA99-DAF4-3328-660C-0BC444D3DE50}"/>
              </a:ext>
            </a:extLst>
          </p:cNvPr>
          <p:cNvSpPr txBox="1"/>
          <p:nvPr/>
        </p:nvSpPr>
        <p:spPr>
          <a:xfrm>
            <a:off x="6402567" y="1706560"/>
            <a:ext cx="4582048" cy="4031873"/>
          </a:xfrm>
          <a:prstGeom prst="rect">
            <a:avLst/>
          </a:prstGeom>
          <a:noFill/>
          <a:ln>
            <a:solidFill>
              <a:schemeClr val="tx1"/>
            </a:solidFill>
          </a:ln>
        </p:spPr>
        <p:txBody>
          <a:bodyPr wrap="square" rtlCol="0">
            <a:spAutoFit/>
          </a:bodyPr>
          <a:lstStyle/>
          <a:p>
            <a:pPr algn="ctr"/>
            <a:r>
              <a:rPr lang="en-US" sz="3200" b="1" dirty="0">
                <a:solidFill>
                  <a:srgbClr val="CF128C"/>
                </a:solidFill>
                <a:latin typeface="Aptos" panose="020B0004020202020204" pitchFamily="34" charset="0"/>
              </a:rPr>
              <a:t>Non-Instructional Areas</a:t>
            </a:r>
          </a:p>
          <a:p>
            <a:pPr algn="ctr"/>
            <a:endParaRPr lang="en-US" sz="3200" dirty="0">
              <a:latin typeface="Aptos" panose="020B0004020202020204" pitchFamily="34" charset="0"/>
            </a:endParaRPr>
          </a:p>
          <a:p>
            <a:pPr algn="ctr"/>
            <a:r>
              <a:rPr lang="en-US" sz="3200" dirty="0">
                <a:solidFill>
                  <a:srgbClr val="00457C"/>
                </a:solidFill>
                <a:latin typeface="Aptos" panose="020B0004020202020204" pitchFamily="34" charset="0"/>
              </a:rPr>
              <a:t>For the past three years, your area has completed an annual plan. What has been the result of these plans? (HLC 5.C)</a:t>
            </a:r>
            <a:endParaRPr lang="en-US" sz="3200" dirty="0">
              <a:latin typeface="Arial Narrow" panose="020B0606020202030204" pitchFamily="34" charset="0"/>
            </a:endParaRPr>
          </a:p>
        </p:txBody>
      </p:sp>
    </p:spTree>
    <p:extLst>
      <p:ext uri="{BB962C8B-B14F-4D97-AF65-F5344CB8AC3E}">
        <p14:creationId xmlns:p14="http://schemas.microsoft.com/office/powerpoint/2010/main" val="3673807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72BF44"/>
                </a:solidFill>
                <a:latin typeface="Aptos" panose="020B0004020202020204" pitchFamily="34" charset="0"/>
                <a:cs typeface="Arial" panose="020B0604020202020204" pitchFamily="34" charset="0"/>
              </a:rPr>
              <a:t>STUDENT LEARNING OUTCOMES  (I)</a:t>
            </a:r>
            <a:endParaRPr kumimoji="0" lang="en-US" sz="3600" b="1" i="0" u="none" strike="noStrike" kern="1200" cap="none" spc="0" normalizeH="0" baseline="0" noProof="0" dirty="0">
              <a:ln>
                <a:noFill/>
              </a:ln>
              <a:solidFill>
                <a:srgbClr val="72BF44"/>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332935" y="1471910"/>
            <a:ext cx="10059414" cy="2616101"/>
          </a:xfrm>
          <a:prstGeom prst="rect">
            <a:avLst/>
          </a:prstGeom>
          <a:noFill/>
        </p:spPr>
        <p:txBody>
          <a:bodyPr wrap="square" rtlCol="0">
            <a:spAutoFit/>
          </a:bodyPr>
          <a:lstStyle/>
          <a:p>
            <a:r>
              <a:rPr lang="en-US" sz="3600" dirty="0">
                <a:solidFill>
                  <a:srgbClr val="00457C"/>
                </a:solidFill>
                <a:latin typeface="Aptos" panose="020B0004020202020204" pitchFamily="34" charset="0"/>
              </a:rPr>
              <a:t>Non-degree department:</a:t>
            </a:r>
          </a:p>
          <a:p>
            <a:endParaRPr lang="en-US" sz="3600" dirty="0">
              <a:solidFill>
                <a:srgbClr val="00457C"/>
              </a:solidFill>
              <a:latin typeface="Aptos" panose="020B0004020202020204" pitchFamily="34" charset="0"/>
            </a:endParaRPr>
          </a:p>
          <a:p>
            <a:r>
              <a:rPr lang="en-US" sz="3600" dirty="0">
                <a:solidFill>
                  <a:srgbClr val="00457C"/>
                </a:solidFill>
                <a:latin typeface="Aptos" panose="020B0004020202020204" pitchFamily="34" charset="0"/>
              </a:rPr>
              <a:t>What are the student learning outcomes of your department?</a:t>
            </a:r>
            <a:endParaRPr lang="en-US" sz="3200" dirty="0">
              <a:solidFill>
                <a:srgbClr val="00457C"/>
              </a:solidFill>
              <a:latin typeface="Aptos" panose="020B0004020202020204" pitchFamily="34" charset="0"/>
            </a:endParaRPr>
          </a:p>
          <a:p>
            <a:endParaRPr lang="en-US" sz="2000" dirty="0">
              <a:solidFill>
                <a:srgbClr val="00457C"/>
              </a:solidFill>
              <a:latin typeface="Aptos" panose="020B0004020202020204" pitchFamily="34" charset="0"/>
            </a:endParaRPr>
          </a:p>
        </p:txBody>
      </p:sp>
      <p:grpSp>
        <p:nvGrpSpPr>
          <p:cNvPr id="3" name="Group 2">
            <a:extLst>
              <a:ext uri="{FF2B5EF4-FFF2-40B4-BE49-F238E27FC236}">
                <a16:creationId xmlns:a16="http://schemas.microsoft.com/office/drawing/2014/main" id="{0FAA953F-A779-CCC0-D364-8574294A43B2}"/>
              </a:ext>
            </a:extLst>
          </p:cNvPr>
          <p:cNvGrpSpPr/>
          <p:nvPr/>
        </p:nvGrpSpPr>
        <p:grpSpPr>
          <a:xfrm>
            <a:off x="438225" y="5663625"/>
            <a:ext cx="5141408" cy="902228"/>
            <a:chOff x="954592" y="5817996"/>
            <a:chExt cx="5141408" cy="902228"/>
          </a:xfrm>
        </p:grpSpPr>
        <p:pic>
          <p:nvPicPr>
            <p:cNvPr id="4" name="Picture 3">
              <a:extLst>
                <a:ext uri="{FF2B5EF4-FFF2-40B4-BE49-F238E27FC236}">
                  <a16:creationId xmlns:a16="http://schemas.microsoft.com/office/drawing/2014/main" id="{8FFE91F1-D724-B2F5-0E81-492A97707F92}"/>
                </a:ext>
              </a:extLst>
            </p:cNvPr>
            <p:cNvPicPr>
              <a:picLocks noChangeAspect="1"/>
            </p:cNvPicPr>
            <p:nvPr/>
          </p:nvPicPr>
          <p:blipFill>
            <a:blip r:embed="rId4"/>
            <a:stretch>
              <a:fillRect/>
            </a:stretch>
          </p:blipFill>
          <p:spPr>
            <a:xfrm>
              <a:off x="954592" y="5817996"/>
              <a:ext cx="765532" cy="788794"/>
            </a:xfrm>
            <a:prstGeom prst="rect">
              <a:avLst/>
            </a:prstGeom>
          </p:spPr>
        </p:pic>
        <p:sp>
          <p:nvSpPr>
            <p:cNvPr id="5" name="TextBox 4">
              <a:extLst>
                <a:ext uri="{FF2B5EF4-FFF2-40B4-BE49-F238E27FC236}">
                  <a16:creationId xmlns:a16="http://schemas.microsoft.com/office/drawing/2014/main" id="{AA538C5C-69C1-AEED-1F7A-A1ADF3DD4B44}"/>
                </a:ext>
              </a:extLst>
            </p:cNvPr>
            <p:cNvSpPr txBox="1"/>
            <p:nvPr/>
          </p:nvSpPr>
          <p:spPr>
            <a:xfrm>
              <a:off x="1720124" y="5889227"/>
              <a:ext cx="4375876" cy="830997"/>
            </a:xfrm>
            <a:prstGeom prst="rect">
              <a:avLst/>
            </a:prstGeom>
            <a:noFill/>
          </p:spPr>
          <p:txBody>
            <a:bodyPr wrap="square" rtlCol="0">
              <a:spAutoFit/>
            </a:bodyPr>
            <a:lstStyle/>
            <a:p>
              <a:r>
                <a:rPr lang="en-US" sz="1600" i="1" dirty="0">
                  <a:solidFill>
                    <a:srgbClr val="00457C"/>
                  </a:solidFill>
                  <a:latin typeface="Aptos" panose="020B0004020202020204" pitchFamily="34" charset="0"/>
                </a:rPr>
                <a:t>Need help developing or reviewing your program student learning outcomes? </a:t>
              </a:r>
              <a:r>
                <a:rPr lang="en-US" sz="1600" i="1" dirty="0">
                  <a:solidFill>
                    <a:srgbClr val="00457C"/>
                  </a:solidFill>
                  <a:latin typeface="Aptos" panose="020B0004020202020204" pitchFamily="34" charset="0"/>
                  <a:hlinkClick r:id="rId5">
                    <a:extLst>
                      <a:ext uri="{A12FA001-AC4F-418D-AE19-62706E023703}">
                        <ahyp:hlinkClr xmlns:ahyp="http://schemas.microsoft.com/office/drawing/2018/hyperlinkcolor" val="tx"/>
                      </a:ext>
                    </a:extLst>
                  </a:hlinkClick>
                </a:rPr>
                <a:t>assessment@otc.edu</a:t>
              </a:r>
              <a:r>
                <a:rPr lang="en-US" sz="1600" i="1" dirty="0">
                  <a:solidFill>
                    <a:srgbClr val="00457C"/>
                  </a:solidFill>
                  <a:latin typeface="Aptos" panose="020B0004020202020204" pitchFamily="34" charset="0"/>
                </a:rPr>
                <a:t> </a:t>
              </a:r>
            </a:p>
          </p:txBody>
        </p:sp>
      </p:grpSp>
    </p:spTree>
    <p:extLst>
      <p:ext uri="{BB962C8B-B14F-4D97-AF65-F5344CB8AC3E}">
        <p14:creationId xmlns:p14="http://schemas.microsoft.com/office/powerpoint/2010/main" val="7793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72BF44"/>
                </a:solidFill>
                <a:latin typeface="Aptos" panose="020B0004020202020204" pitchFamily="34" charset="0"/>
                <a:cs typeface="Arial" panose="020B0604020202020204" pitchFamily="34" charset="0"/>
              </a:rPr>
              <a:t>STUDENT LEARNING OUTCOMES  (I)</a:t>
            </a:r>
            <a:endParaRPr kumimoji="0" lang="en-US" sz="3600" b="1" i="0" u="none" strike="noStrike" kern="1200" cap="none" spc="0" normalizeH="0" baseline="0" noProof="0" dirty="0">
              <a:ln>
                <a:noFill/>
              </a:ln>
              <a:solidFill>
                <a:srgbClr val="72BF44"/>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332935" y="1471910"/>
            <a:ext cx="10059414" cy="3724096"/>
          </a:xfrm>
          <a:prstGeom prst="rect">
            <a:avLst/>
          </a:prstGeom>
          <a:noFill/>
        </p:spPr>
        <p:txBody>
          <a:bodyPr wrap="square" rtlCol="0">
            <a:spAutoFit/>
          </a:bodyPr>
          <a:lstStyle/>
          <a:p>
            <a:r>
              <a:rPr lang="en-US" sz="3600" dirty="0">
                <a:solidFill>
                  <a:srgbClr val="00457C"/>
                </a:solidFill>
                <a:latin typeface="Aptos" panose="020B0004020202020204" pitchFamily="34" charset="0"/>
              </a:rPr>
              <a:t>Degree departments/programs:</a:t>
            </a:r>
          </a:p>
          <a:p>
            <a:endParaRPr lang="en-US" sz="3600" dirty="0">
              <a:solidFill>
                <a:srgbClr val="00457C"/>
              </a:solidFill>
              <a:latin typeface="Aptos" panose="020B0004020202020204" pitchFamily="34" charset="0"/>
            </a:endParaRPr>
          </a:p>
          <a:p>
            <a:r>
              <a:rPr lang="en-US" sz="3600" dirty="0">
                <a:solidFill>
                  <a:srgbClr val="00457C"/>
                </a:solidFill>
                <a:latin typeface="Aptos" panose="020B0004020202020204" pitchFamily="34" charset="0"/>
              </a:rPr>
              <a:t>What should students know or be able to do upon completing your program?</a:t>
            </a:r>
          </a:p>
          <a:p>
            <a:endParaRPr lang="en-US" sz="3600" dirty="0">
              <a:solidFill>
                <a:srgbClr val="00457C"/>
              </a:solidFill>
              <a:latin typeface="Aptos" panose="020B0004020202020204" pitchFamily="34" charset="0"/>
            </a:endParaRPr>
          </a:p>
          <a:p>
            <a:r>
              <a:rPr lang="en-US" sz="3600" i="1" dirty="0">
                <a:solidFill>
                  <a:srgbClr val="CF128C"/>
                </a:solidFill>
                <a:latin typeface="Aptos" panose="020B0004020202020204" pitchFamily="34" charset="0"/>
              </a:rPr>
              <a:t>Program Student Learning Outcomes</a:t>
            </a:r>
            <a:endParaRPr lang="en-US" sz="3200" i="1" dirty="0">
              <a:solidFill>
                <a:srgbClr val="CF128C"/>
              </a:solidFill>
              <a:latin typeface="Aptos" panose="020B0004020202020204" pitchFamily="34" charset="0"/>
            </a:endParaRPr>
          </a:p>
          <a:p>
            <a:endParaRPr lang="en-US" sz="2000" dirty="0">
              <a:solidFill>
                <a:srgbClr val="00457C"/>
              </a:solidFill>
              <a:latin typeface="Aptos" panose="020B0004020202020204" pitchFamily="34" charset="0"/>
            </a:endParaRPr>
          </a:p>
        </p:txBody>
      </p:sp>
      <p:grpSp>
        <p:nvGrpSpPr>
          <p:cNvPr id="3" name="Group 2">
            <a:extLst>
              <a:ext uri="{FF2B5EF4-FFF2-40B4-BE49-F238E27FC236}">
                <a16:creationId xmlns:a16="http://schemas.microsoft.com/office/drawing/2014/main" id="{0FAA953F-A779-CCC0-D364-8574294A43B2}"/>
              </a:ext>
            </a:extLst>
          </p:cNvPr>
          <p:cNvGrpSpPr/>
          <p:nvPr/>
        </p:nvGrpSpPr>
        <p:grpSpPr>
          <a:xfrm>
            <a:off x="438225" y="5663625"/>
            <a:ext cx="5141408" cy="902228"/>
            <a:chOff x="954592" y="5817996"/>
            <a:chExt cx="5141408" cy="902228"/>
          </a:xfrm>
        </p:grpSpPr>
        <p:pic>
          <p:nvPicPr>
            <p:cNvPr id="4" name="Picture 3">
              <a:extLst>
                <a:ext uri="{FF2B5EF4-FFF2-40B4-BE49-F238E27FC236}">
                  <a16:creationId xmlns:a16="http://schemas.microsoft.com/office/drawing/2014/main" id="{8FFE91F1-D724-B2F5-0E81-492A97707F92}"/>
                </a:ext>
              </a:extLst>
            </p:cNvPr>
            <p:cNvPicPr>
              <a:picLocks noChangeAspect="1"/>
            </p:cNvPicPr>
            <p:nvPr/>
          </p:nvPicPr>
          <p:blipFill>
            <a:blip r:embed="rId4"/>
            <a:stretch>
              <a:fillRect/>
            </a:stretch>
          </p:blipFill>
          <p:spPr>
            <a:xfrm>
              <a:off x="954592" y="5817996"/>
              <a:ext cx="765532" cy="788794"/>
            </a:xfrm>
            <a:prstGeom prst="rect">
              <a:avLst/>
            </a:prstGeom>
          </p:spPr>
        </p:pic>
        <p:sp>
          <p:nvSpPr>
            <p:cNvPr id="5" name="TextBox 4">
              <a:extLst>
                <a:ext uri="{FF2B5EF4-FFF2-40B4-BE49-F238E27FC236}">
                  <a16:creationId xmlns:a16="http://schemas.microsoft.com/office/drawing/2014/main" id="{AA538C5C-69C1-AEED-1F7A-A1ADF3DD4B44}"/>
                </a:ext>
              </a:extLst>
            </p:cNvPr>
            <p:cNvSpPr txBox="1"/>
            <p:nvPr/>
          </p:nvSpPr>
          <p:spPr>
            <a:xfrm>
              <a:off x="1720124" y="5889227"/>
              <a:ext cx="4375876" cy="830997"/>
            </a:xfrm>
            <a:prstGeom prst="rect">
              <a:avLst/>
            </a:prstGeom>
            <a:noFill/>
          </p:spPr>
          <p:txBody>
            <a:bodyPr wrap="square" rtlCol="0">
              <a:spAutoFit/>
            </a:bodyPr>
            <a:lstStyle/>
            <a:p>
              <a:r>
                <a:rPr lang="en-US" sz="1600" i="1" dirty="0">
                  <a:solidFill>
                    <a:srgbClr val="00457C"/>
                  </a:solidFill>
                  <a:latin typeface="Aptos" panose="020B0004020202020204" pitchFamily="34" charset="0"/>
                </a:rPr>
                <a:t>Need help developing or reviewing your program student learning outcomes? </a:t>
              </a:r>
              <a:r>
                <a:rPr lang="en-US" sz="1600" i="1" dirty="0">
                  <a:solidFill>
                    <a:srgbClr val="00457C"/>
                  </a:solidFill>
                  <a:latin typeface="Aptos" panose="020B0004020202020204" pitchFamily="34" charset="0"/>
                  <a:hlinkClick r:id="rId5">
                    <a:extLst>
                      <a:ext uri="{A12FA001-AC4F-418D-AE19-62706E023703}">
                        <ahyp:hlinkClr xmlns:ahyp="http://schemas.microsoft.com/office/drawing/2018/hyperlinkcolor" val="tx"/>
                      </a:ext>
                    </a:extLst>
                  </a:hlinkClick>
                </a:rPr>
                <a:t>assessment@otc.edu</a:t>
              </a:r>
              <a:r>
                <a:rPr lang="en-US" sz="1600" i="1" dirty="0">
                  <a:solidFill>
                    <a:srgbClr val="00457C"/>
                  </a:solidFill>
                  <a:latin typeface="Aptos" panose="020B0004020202020204" pitchFamily="34" charset="0"/>
                </a:rPr>
                <a:t> </a:t>
              </a:r>
            </a:p>
          </p:txBody>
        </p:sp>
      </p:grpSp>
    </p:spTree>
    <p:extLst>
      <p:ext uri="{BB962C8B-B14F-4D97-AF65-F5344CB8AC3E}">
        <p14:creationId xmlns:p14="http://schemas.microsoft.com/office/powerpoint/2010/main" val="311255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ENGAGE WITH COMMUNITY  (I/N)</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408239" y="1815915"/>
            <a:ext cx="10059414" cy="3847207"/>
          </a:xfrm>
          <a:prstGeom prst="rect">
            <a:avLst/>
          </a:prstGeom>
          <a:noFill/>
        </p:spPr>
        <p:txBody>
          <a:bodyPr wrap="square" rtlCol="0">
            <a:spAutoFit/>
          </a:bodyPr>
          <a:lstStyle/>
          <a:p>
            <a:r>
              <a:rPr lang="en-US" sz="3600" dirty="0">
                <a:solidFill>
                  <a:srgbClr val="00457C"/>
                </a:solidFill>
                <a:latin typeface="Aptos" panose="020B0004020202020204" pitchFamily="34" charset="0"/>
              </a:rPr>
              <a:t>How does your program or department serve or engage with the community?</a:t>
            </a:r>
          </a:p>
          <a:p>
            <a:endParaRPr lang="en-US" sz="2000" i="1" dirty="0">
              <a:solidFill>
                <a:srgbClr val="00457C"/>
              </a:solidFill>
              <a:latin typeface="Aptos" panose="020B0004020202020204" pitchFamily="34" charset="0"/>
            </a:endParaRPr>
          </a:p>
          <a:p>
            <a:r>
              <a:rPr lang="en-US" sz="3200" dirty="0">
                <a:solidFill>
                  <a:srgbClr val="00457C"/>
                </a:solidFill>
                <a:latin typeface="Aptos" panose="020B0004020202020204" pitchFamily="34" charset="0"/>
              </a:rPr>
              <a:t>Community service or engagement could take place through community activities, as well as partnerships or collaborations with the workforce, community resource providers, or other higher education entities. </a:t>
            </a:r>
            <a:endParaRPr lang="en-US" sz="3200" dirty="0">
              <a:solidFill>
                <a:srgbClr val="CF128C"/>
              </a:solidFill>
              <a:latin typeface="Aptos" panose="020B0004020202020204" pitchFamily="34" charset="0"/>
            </a:endParaRPr>
          </a:p>
          <a:p>
            <a:endParaRPr lang="en-US" sz="2000" dirty="0">
              <a:solidFill>
                <a:srgbClr val="00457C"/>
              </a:solidFill>
              <a:latin typeface="Aptos" panose="020B0004020202020204" pitchFamily="34" charset="0"/>
            </a:endParaRPr>
          </a:p>
        </p:txBody>
      </p:sp>
      <p:grpSp>
        <p:nvGrpSpPr>
          <p:cNvPr id="3" name="Group 2">
            <a:extLst>
              <a:ext uri="{FF2B5EF4-FFF2-40B4-BE49-F238E27FC236}">
                <a16:creationId xmlns:a16="http://schemas.microsoft.com/office/drawing/2014/main" id="{0FAA953F-A779-CCC0-D364-8574294A43B2}"/>
              </a:ext>
            </a:extLst>
          </p:cNvPr>
          <p:cNvGrpSpPr/>
          <p:nvPr/>
        </p:nvGrpSpPr>
        <p:grpSpPr>
          <a:xfrm>
            <a:off x="438225" y="5576131"/>
            <a:ext cx="5218505" cy="876288"/>
            <a:chOff x="954592" y="5730502"/>
            <a:chExt cx="5218505" cy="876288"/>
          </a:xfrm>
        </p:grpSpPr>
        <p:pic>
          <p:nvPicPr>
            <p:cNvPr id="4" name="Picture 3">
              <a:extLst>
                <a:ext uri="{FF2B5EF4-FFF2-40B4-BE49-F238E27FC236}">
                  <a16:creationId xmlns:a16="http://schemas.microsoft.com/office/drawing/2014/main" id="{8FFE91F1-D724-B2F5-0E81-492A97707F92}"/>
                </a:ext>
              </a:extLst>
            </p:cNvPr>
            <p:cNvPicPr>
              <a:picLocks noChangeAspect="1"/>
            </p:cNvPicPr>
            <p:nvPr/>
          </p:nvPicPr>
          <p:blipFill>
            <a:blip r:embed="rId4"/>
            <a:stretch>
              <a:fillRect/>
            </a:stretch>
          </p:blipFill>
          <p:spPr>
            <a:xfrm>
              <a:off x="954592" y="5817996"/>
              <a:ext cx="765532" cy="788794"/>
            </a:xfrm>
            <a:prstGeom prst="rect">
              <a:avLst/>
            </a:prstGeom>
          </p:spPr>
        </p:pic>
        <p:sp>
          <p:nvSpPr>
            <p:cNvPr id="5" name="TextBox 4">
              <a:extLst>
                <a:ext uri="{FF2B5EF4-FFF2-40B4-BE49-F238E27FC236}">
                  <a16:creationId xmlns:a16="http://schemas.microsoft.com/office/drawing/2014/main" id="{AA538C5C-69C1-AEED-1F7A-A1ADF3DD4B44}"/>
                </a:ext>
              </a:extLst>
            </p:cNvPr>
            <p:cNvSpPr txBox="1"/>
            <p:nvPr/>
          </p:nvSpPr>
          <p:spPr>
            <a:xfrm>
              <a:off x="1797221" y="5730502"/>
              <a:ext cx="4375876" cy="338554"/>
            </a:xfrm>
            <a:prstGeom prst="rect">
              <a:avLst/>
            </a:prstGeom>
            <a:noFill/>
          </p:spPr>
          <p:txBody>
            <a:bodyPr wrap="square" rtlCol="0">
              <a:spAutoFit/>
            </a:bodyPr>
            <a:lstStyle/>
            <a:p>
              <a:r>
                <a:rPr lang="en-US" sz="1600" i="1" dirty="0">
                  <a:solidFill>
                    <a:srgbClr val="00457C"/>
                  </a:solidFill>
                  <a:latin typeface="Aptos" panose="020B0004020202020204" pitchFamily="34" charset="0"/>
                </a:rPr>
                <a:t>1. Be sure to define YOUR community.</a:t>
              </a:r>
            </a:p>
          </p:txBody>
        </p:sp>
      </p:grpSp>
      <p:sp>
        <p:nvSpPr>
          <p:cNvPr id="6" name="TextBox 5">
            <a:extLst>
              <a:ext uri="{FF2B5EF4-FFF2-40B4-BE49-F238E27FC236}">
                <a16:creationId xmlns:a16="http://schemas.microsoft.com/office/drawing/2014/main" id="{F0A9F070-5AB6-E334-DF6E-AF54750AFD8A}"/>
              </a:ext>
            </a:extLst>
          </p:cNvPr>
          <p:cNvSpPr txBox="1"/>
          <p:nvPr/>
        </p:nvSpPr>
        <p:spPr>
          <a:xfrm>
            <a:off x="1304801" y="5914685"/>
            <a:ext cx="5087673" cy="584775"/>
          </a:xfrm>
          <a:prstGeom prst="rect">
            <a:avLst/>
          </a:prstGeom>
          <a:noFill/>
        </p:spPr>
        <p:txBody>
          <a:bodyPr wrap="square" rtlCol="0">
            <a:spAutoFit/>
          </a:bodyPr>
          <a:lstStyle/>
          <a:p>
            <a:r>
              <a:rPr lang="en-US" sz="1600" i="1" dirty="0">
                <a:solidFill>
                  <a:srgbClr val="00457C"/>
                </a:solidFill>
                <a:latin typeface="Aptos" panose="020B0004020202020204" pitchFamily="34" charset="0"/>
              </a:rPr>
              <a:t>2. Need help with this one? See the Resource Hub or contact </a:t>
            </a:r>
            <a:r>
              <a:rPr lang="en-US" sz="1600" i="1" dirty="0">
                <a:solidFill>
                  <a:srgbClr val="00457C"/>
                </a:solidFill>
                <a:latin typeface="Aptos" panose="020B0004020202020204" pitchFamily="34" charset="0"/>
                <a:hlinkClick r:id="rId5">
                  <a:extLst>
                    <a:ext uri="{A12FA001-AC4F-418D-AE19-62706E023703}">
                      <ahyp:hlinkClr xmlns:ahyp="http://schemas.microsoft.com/office/drawing/2018/hyperlinkcolor" val="tx"/>
                    </a:ext>
                  </a:extLst>
                </a:hlinkClick>
              </a:rPr>
              <a:t>planning@otc.edu</a:t>
            </a:r>
            <a:r>
              <a:rPr lang="en-US" sz="1600" i="1" dirty="0">
                <a:solidFill>
                  <a:srgbClr val="00457C"/>
                </a:solidFill>
                <a:latin typeface="Aptos" panose="020B0004020202020204" pitchFamily="34" charset="0"/>
              </a:rPr>
              <a:t> for brainstorming. </a:t>
            </a:r>
          </a:p>
        </p:txBody>
      </p:sp>
    </p:spTree>
    <p:extLst>
      <p:ext uri="{BB962C8B-B14F-4D97-AF65-F5344CB8AC3E}">
        <p14:creationId xmlns:p14="http://schemas.microsoft.com/office/powerpoint/2010/main" val="4096666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STRENGTHS  (I/N)</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408239" y="1815915"/>
            <a:ext cx="10059414" cy="1508105"/>
          </a:xfrm>
          <a:prstGeom prst="rect">
            <a:avLst/>
          </a:prstGeom>
          <a:noFill/>
        </p:spPr>
        <p:txBody>
          <a:bodyPr wrap="square" rtlCol="0">
            <a:spAutoFit/>
          </a:bodyPr>
          <a:lstStyle/>
          <a:p>
            <a:r>
              <a:rPr lang="en-US" sz="3600" dirty="0">
                <a:solidFill>
                  <a:srgbClr val="00457C"/>
                </a:solidFill>
                <a:latin typeface="Aptos" panose="020B0004020202020204" pitchFamily="34" charset="0"/>
              </a:rPr>
              <a:t>What are the strengths of your program or department?</a:t>
            </a:r>
            <a:endParaRPr lang="en-US" sz="3200" dirty="0">
              <a:solidFill>
                <a:srgbClr val="CF128C"/>
              </a:solidFill>
              <a:latin typeface="Aptos" panose="020B0004020202020204" pitchFamily="34" charset="0"/>
            </a:endParaRPr>
          </a:p>
          <a:p>
            <a:endParaRPr lang="en-US" sz="2000" dirty="0">
              <a:solidFill>
                <a:srgbClr val="00457C"/>
              </a:solidFill>
              <a:latin typeface="Aptos" panose="020B0004020202020204" pitchFamily="34" charset="0"/>
            </a:endParaRPr>
          </a:p>
        </p:txBody>
      </p:sp>
      <p:grpSp>
        <p:nvGrpSpPr>
          <p:cNvPr id="3" name="Group 2">
            <a:extLst>
              <a:ext uri="{FF2B5EF4-FFF2-40B4-BE49-F238E27FC236}">
                <a16:creationId xmlns:a16="http://schemas.microsoft.com/office/drawing/2014/main" id="{0FAA953F-A779-CCC0-D364-8574294A43B2}"/>
              </a:ext>
            </a:extLst>
          </p:cNvPr>
          <p:cNvGrpSpPr/>
          <p:nvPr/>
        </p:nvGrpSpPr>
        <p:grpSpPr>
          <a:xfrm>
            <a:off x="438225" y="5576131"/>
            <a:ext cx="5218505" cy="876288"/>
            <a:chOff x="954592" y="5730502"/>
            <a:chExt cx="5218505" cy="876288"/>
          </a:xfrm>
        </p:grpSpPr>
        <p:pic>
          <p:nvPicPr>
            <p:cNvPr id="4" name="Picture 3">
              <a:extLst>
                <a:ext uri="{FF2B5EF4-FFF2-40B4-BE49-F238E27FC236}">
                  <a16:creationId xmlns:a16="http://schemas.microsoft.com/office/drawing/2014/main" id="{8FFE91F1-D724-B2F5-0E81-492A97707F92}"/>
                </a:ext>
              </a:extLst>
            </p:cNvPr>
            <p:cNvPicPr>
              <a:picLocks noChangeAspect="1"/>
            </p:cNvPicPr>
            <p:nvPr/>
          </p:nvPicPr>
          <p:blipFill>
            <a:blip r:embed="rId4"/>
            <a:stretch>
              <a:fillRect/>
            </a:stretch>
          </p:blipFill>
          <p:spPr>
            <a:xfrm>
              <a:off x="954592" y="5817996"/>
              <a:ext cx="765532" cy="788794"/>
            </a:xfrm>
            <a:prstGeom prst="rect">
              <a:avLst/>
            </a:prstGeom>
          </p:spPr>
        </p:pic>
        <p:sp>
          <p:nvSpPr>
            <p:cNvPr id="5" name="TextBox 4">
              <a:extLst>
                <a:ext uri="{FF2B5EF4-FFF2-40B4-BE49-F238E27FC236}">
                  <a16:creationId xmlns:a16="http://schemas.microsoft.com/office/drawing/2014/main" id="{AA538C5C-69C1-AEED-1F7A-A1ADF3DD4B44}"/>
                </a:ext>
              </a:extLst>
            </p:cNvPr>
            <p:cNvSpPr txBox="1"/>
            <p:nvPr/>
          </p:nvSpPr>
          <p:spPr>
            <a:xfrm>
              <a:off x="1797221" y="5730502"/>
              <a:ext cx="4375876" cy="338554"/>
            </a:xfrm>
            <a:prstGeom prst="rect">
              <a:avLst/>
            </a:prstGeom>
            <a:noFill/>
          </p:spPr>
          <p:txBody>
            <a:bodyPr wrap="square" rtlCol="0">
              <a:spAutoFit/>
            </a:bodyPr>
            <a:lstStyle/>
            <a:p>
              <a:r>
                <a:rPr lang="en-US" sz="1600" i="1" dirty="0">
                  <a:solidFill>
                    <a:srgbClr val="00457C"/>
                  </a:solidFill>
                  <a:latin typeface="Aptos" panose="020B0004020202020204" pitchFamily="34" charset="0"/>
                </a:rPr>
                <a:t>1. Tie them to the mission, vision, core values.</a:t>
              </a:r>
            </a:p>
          </p:txBody>
        </p:sp>
      </p:grpSp>
      <p:sp>
        <p:nvSpPr>
          <p:cNvPr id="6" name="TextBox 5">
            <a:extLst>
              <a:ext uri="{FF2B5EF4-FFF2-40B4-BE49-F238E27FC236}">
                <a16:creationId xmlns:a16="http://schemas.microsoft.com/office/drawing/2014/main" id="{F0A9F070-5AB6-E334-DF6E-AF54750AFD8A}"/>
              </a:ext>
            </a:extLst>
          </p:cNvPr>
          <p:cNvSpPr txBox="1"/>
          <p:nvPr/>
        </p:nvSpPr>
        <p:spPr>
          <a:xfrm>
            <a:off x="1304801" y="5914685"/>
            <a:ext cx="5087673" cy="584775"/>
          </a:xfrm>
          <a:prstGeom prst="rect">
            <a:avLst/>
          </a:prstGeom>
          <a:noFill/>
        </p:spPr>
        <p:txBody>
          <a:bodyPr wrap="square" rtlCol="0">
            <a:spAutoFit/>
          </a:bodyPr>
          <a:lstStyle/>
          <a:p>
            <a:r>
              <a:rPr lang="en-US" sz="1600" i="1" dirty="0">
                <a:solidFill>
                  <a:srgbClr val="00457C"/>
                </a:solidFill>
                <a:latin typeface="Aptos" panose="020B0004020202020204" pitchFamily="34" charset="0"/>
              </a:rPr>
              <a:t>2. Need help with this one? See the Resource Hub or contact </a:t>
            </a:r>
            <a:r>
              <a:rPr lang="en-US" sz="1600" i="1" dirty="0">
                <a:solidFill>
                  <a:srgbClr val="00457C"/>
                </a:solidFill>
                <a:latin typeface="Aptos" panose="020B0004020202020204" pitchFamily="34" charset="0"/>
                <a:hlinkClick r:id="rId5">
                  <a:extLst>
                    <a:ext uri="{A12FA001-AC4F-418D-AE19-62706E023703}">
                      <ahyp:hlinkClr xmlns:ahyp="http://schemas.microsoft.com/office/drawing/2018/hyperlinkcolor" val="tx"/>
                    </a:ext>
                  </a:extLst>
                </a:hlinkClick>
              </a:rPr>
              <a:t>planning@otc.edu</a:t>
            </a:r>
            <a:r>
              <a:rPr lang="en-US" sz="1600" i="1" dirty="0">
                <a:solidFill>
                  <a:srgbClr val="00457C"/>
                </a:solidFill>
                <a:latin typeface="Aptos" panose="020B0004020202020204" pitchFamily="34" charset="0"/>
              </a:rPr>
              <a:t> for SWOT facilitation. </a:t>
            </a:r>
          </a:p>
        </p:txBody>
      </p:sp>
    </p:spTree>
    <p:extLst>
      <p:ext uri="{BB962C8B-B14F-4D97-AF65-F5344CB8AC3E}">
        <p14:creationId xmlns:p14="http://schemas.microsoft.com/office/powerpoint/2010/main" val="1860904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CONCERNS  (I/N)</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408239" y="1815915"/>
            <a:ext cx="10059414" cy="1508105"/>
          </a:xfrm>
          <a:prstGeom prst="rect">
            <a:avLst/>
          </a:prstGeom>
          <a:noFill/>
        </p:spPr>
        <p:txBody>
          <a:bodyPr wrap="square" rtlCol="0">
            <a:spAutoFit/>
          </a:bodyPr>
          <a:lstStyle/>
          <a:p>
            <a:r>
              <a:rPr lang="en-US" sz="3600" dirty="0">
                <a:solidFill>
                  <a:srgbClr val="00457C"/>
                </a:solidFill>
                <a:latin typeface="Aptos" panose="020B0004020202020204" pitchFamily="34" charset="0"/>
              </a:rPr>
              <a:t>What are the concerns of your program or department?</a:t>
            </a:r>
            <a:endParaRPr lang="en-US" sz="3200" dirty="0">
              <a:solidFill>
                <a:srgbClr val="CF128C"/>
              </a:solidFill>
              <a:latin typeface="Aptos" panose="020B0004020202020204" pitchFamily="34" charset="0"/>
            </a:endParaRPr>
          </a:p>
          <a:p>
            <a:endParaRPr lang="en-US" sz="2000" dirty="0">
              <a:solidFill>
                <a:srgbClr val="00457C"/>
              </a:solidFill>
              <a:latin typeface="Aptos" panose="020B0004020202020204" pitchFamily="34" charset="0"/>
            </a:endParaRPr>
          </a:p>
        </p:txBody>
      </p:sp>
      <p:grpSp>
        <p:nvGrpSpPr>
          <p:cNvPr id="3" name="Group 2">
            <a:extLst>
              <a:ext uri="{FF2B5EF4-FFF2-40B4-BE49-F238E27FC236}">
                <a16:creationId xmlns:a16="http://schemas.microsoft.com/office/drawing/2014/main" id="{0FAA953F-A779-CCC0-D364-8574294A43B2}"/>
              </a:ext>
            </a:extLst>
          </p:cNvPr>
          <p:cNvGrpSpPr/>
          <p:nvPr/>
        </p:nvGrpSpPr>
        <p:grpSpPr>
          <a:xfrm>
            <a:off x="438225" y="5576131"/>
            <a:ext cx="5218505" cy="876288"/>
            <a:chOff x="954592" y="5730502"/>
            <a:chExt cx="5218505" cy="876288"/>
          </a:xfrm>
        </p:grpSpPr>
        <p:pic>
          <p:nvPicPr>
            <p:cNvPr id="4" name="Picture 3">
              <a:extLst>
                <a:ext uri="{FF2B5EF4-FFF2-40B4-BE49-F238E27FC236}">
                  <a16:creationId xmlns:a16="http://schemas.microsoft.com/office/drawing/2014/main" id="{8FFE91F1-D724-B2F5-0E81-492A97707F92}"/>
                </a:ext>
              </a:extLst>
            </p:cNvPr>
            <p:cNvPicPr>
              <a:picLocks noChangeAspect="1"/>
            </p:cNvPicPr>
            <p:nvPr/>
          </p:nvPicPr>
          <p:blipFill>
            <a:blip r:embed="rId4"/>
            <a:stretch>
              <a:fillRect/>
            </a:stretch>
          </p:blipFill>
          <p:spPr>
            <a:xfrm>
              <a:off x="954592" y="5817996"/>
              <a:ext cx="765532" cy="788794"/>
            </a:xfrm>
            <a:prstGeom prst="rect">
              <a:avLst/>
            </a:prstGeom>
          </p:spPr>
        </p:pic>
        <p:sp>
          <p:nvSpPr>
            <p:cNvPr id="5" name="TextBox 4">
              <a:extLst>
                <a:ext uri="{FF2B5EF4-FFF2-40B4-BE49-F238E27FC236}">
                  <a16:creationId xmlns:a16="http://schemas.microsoft.com/office/drawing/2014/main" id="{AA538C5C-69C1-AEED-1F7A-A1ADF3DD4B44}"/>
                </a:ext>
              </a:extLst>
            </p:cNvPr>
            <p:cNvSpPr txBox="1"/>
            <p:nvPr/>
          </p:nvSpPr>
          <p:spPr>
            <a:xfrm>
              <a:off x="1797221" y="5730502"/>
              <a:ext cx="4375876" cy="338554"/>
            </a:xfrm>
            <a:prstGeom prst="rect">
              <a:avLst/>
            </a:prstGeom>
            <a:noFill/>
          </p:spPr>
          <p:txBody>
            <a:bodyPr wrap="square" rtlCol="0">
              <a:spAutoFit/>
            </a:bodyPr>
            <a:lstStyle/>
            <a:p>
              <a:r>
                <a:rPr lang="en-US" sz="1600" i="1" dirty="0">
                  <a:solidFill>
                    <a:srgbClr val="00457C"/>
                  </a:solidFill>
                  <a:latin typeface="Aptos" panose="020B0004020202020204" pitchFamily="34" charset="0"/>
                </a:rPr>
                <a:t>1. Tie them to the mission, vision, core values.</a:t>
              </a:r>
            </a:p>
          </p:txBody>
        </p:sp>
      </p:grpSp>
      <p:sp>
        <p:nvSpPr>
          <p:cNvPr id="6" name="TextBox 5">
            <a:extLst>
              <a:ext uri="{FF2B5EF4-FFF2-40B4-BE49-F238E27FC236}">
                <a16:creationId xmlns:a16="http://schemas.microsoft.com/office/drawing/2014/main" id="{F0A9F070-5AB6-E334-DF6E-AF54750AFD8A}"/>
              </a:ext>
            </a:extLst>
          </p:cNvPr>
          <p:cNvSpPr txBox="1"/>
          <p:nvPr/>
        </p:nvSpPr>
        <p:spPr>
          <a:xfrm>
            <a:off x="1304801" y="5914685"/>
            <a:ext cx="5087673" cy="584775"/>
          </a:xfrm>
          <a:prstGeom prst="rect">
            <a:avLst/>
          </a:prstGeom>
          <a:noFill/>
        </p:spPr>
        <p:txBody>
          <a:bodyPr wrap="square" rtlCol="0">
            <a:spAutoFit/>
          </a:bodyPr>
          <a:lstStyle/>
          <a:p>
            <a:r>
              <a:rPr lang="en-US" sz="1600" i="1" dirty="0">
                <a:solidFill>
                  <a:srgbClr val="00457C"/>
                </a:solidFill>
                <a:latin typeface="Aptos" panose="020B0004020202020204" pitchFamily="34" charset="0"/>
              </a:rPr>
              <a:t>2. Need help with this one? See the Resource Hub or contact </a:t>
            </a:r>
            <a:r>
              <a:rPr lang="en-US" sz="1600" i="1" dirty="0">
                <a:solidFill>
                  <a:srgbClr val="00457C"/>
                </a:solidFill>
                <a:latin typeface="Aptos" panose="020B0004020202020204" pitchFamily="34" charset="0"/>
                <a:hlinkClick r:id="rId5">
                  <a:extLst>
                    <a:ext uri="{A12FA001-AC4F-418D-AE19-62706E023703}">
                      <ahyp:hlinkClr xmlns:ahyp="http://schemas.microsoft.com/office/drawing/2018/hyperlinkcolor" val="tx"/>
                    </a:ext>
                  </a:extLst>
                </a:hlinkClick>
              </a:rPr>
              <a:t>planning@otc.edu</a:t>
            </a:r>
            <a:r>
              <a:rPr lang="en-US" sz="1600" i="1" dirty="0">
                <a:solidFill>
                  <a:srgbClr val="00457C"/>
                </a:solidFill>
                <a:latin typeface="Aptos" panose="020B0004020202020204" pitchFamily="34" charset="0"/>
              </a:rPr>
              <a:t> for SWOT facilitation. </a:t>
            </a:r>
          </a:p>
        </p:txBody>
      </p:sp>
      <p:pic>
        <p:nvPicPr>
          <p:cNvPr id="7" name="Picture 6">
            <a:extLst>
              <a:ext uri="{FF2B5EF4-FFF2-40B4-BE49-F238E27FC236}">
                <a16:creationId xmlns:a16="http://schemas.microsoft.com/office/drawing/2014/main" id="{C1A33409-089E-3FDC-857F-8EDF02DFE6B0}"/>
              </a:ext>
            </a:extLst>
          </p:cNvPr>
          <p:cNvPicPr>
            <a:picLocks noChangeAspect="1"/>
          </p:cNvPicPr>
          <p:nvPr/>
        </p:nvPicPr>
        <p:blipFill>
          <a:blip r:embed="rId6"/>
          <a:stretch>
            <a:fillRect/>
          </a:stretch>
        </p:blipFill>
        <p:spPr>
          <a:xfrm>
            <a:off x="368912" y="4553384"/>
            <a:ext cx="911942" cy="875944"/>
          </a:xfrm>
          <a:prstGeom prst="rect">
            <a:avLst/>
          </a:prstGeom>
        </p:spPr>
      </p:pic>
    </p:spTree>
    <p:extLst>
      <p:ext uri="{BB962C8B-B14F-4D97-AF65-F5344CB8AC3E}">
        <p14:creationId xmlns:p14="http://schemas.microsoft.com/office/powerpoint/2010/main" val="1174684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OTC CARES: PROACTIVE  (I/N)</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408239" y="1815915"/>
            <a:ext cx="10059414" cy="3170099"/>
          </a:xfrm>
          <a:prstGeom prst="rect">
            <a:avLst/>
          </a:prstGeom>
          <a:noFill/>
        </p:spPr>
        <p:txBody>
          <a:bodyPr wrap="square" rtlCol="0">
            <a:spAutoFit/>
          </a:bodyPr>
          <a:lstStyle/>
          <a:p>
            <a:r>
              <a:rPr lang="en-US" sz="3600" dirty="0">
                <a:solidFill>
                  <a:srgbClr val="00457C"/>
                </a:solidFill>
                <a:latin typeface="Aptos" panose="020B0004020202020204" pitchFamily="34" charset="0"/>
              </a:rPr>
              <a:t>How does your program or department support or provide </a:t>
            </a:r>
            <a:r>
              <a:rPr lang="en-US" sz="3600" i="1" dirty="0">
                <a:solidFill>
                  <a:srgbClr val="CF128C"/>
                </a:solidFill>
                <a:latin typeface="Aptos" panose="020B0004020202020204" pitchFamily="34" charset="0"/>
              </a:rPr>
              <a:t>proactive</a:t>
            </a:r>
            <a:r>
              <a:rPr lang="en-US" sz="3600" dirty="0">
                <a:solidFill>
                  <a:srgbClr val="00457C"/>
                </a:solidFill>
                <a:latin typeface="Aptos" panose="020B0004020202020204" pitchFamily="34" charset="0"/>
              </a:rPr>
              <a:t> support to students?</a:t>
            </a:r>
          </a:p>
          <a:p>
            <a:endParaRPr lang="en-US" sz="3600" dirty="0">
              <a:solidFill>
                <a:srgbClr val="00457C"/>
              </a:solidFill>
              <a:latin typeface="Aptos" panose="020B0004020202020204" pitchFamily="34" charset="0"/>
            </a:endParaRPr>
          </a:p>
          <a:p>
            <a:r>
              <a:rPr lang="en-US" sz="3600" i="1" dirty="0">
                <a:solidFill>
                  <a:srgbClr val="00457C"/>
                </a:solidFill>
                <a:latin typeface="Aptos" panose="020B0004020202020204" pitchFamily="34" charset="0"/>
              </a:rPr>
              <a:t>Hint: How do you provide help to students before they seek it?</a:t>
            </a:r>
            <a:endParaRPr lang="en-US" sz="3200" i="1" dirty="0">
              <a:solidFill>
                <a:srgbClr val="CF128C"/>
              </a:solidFill>
              <a:latin typeface="Aptos" panose="020B0004020202020204" pitchFamily="34" charset="0"/>
            </a:endParaRPr>
          </a:p>
          <a:p>
            <a:endParaRPr lang="en-US" sz="2000" dirty="0">
              <a:solidFill>
                <a:srgbClr val="00457C"/>
              </a:solidFill>
              <a:latin typeface="Aptos" panose="020B0004020202020204" pitchFamily="34" charset="0"/>
            </a:endParaRPr>
          </a:p>
        </p:txBody>
      </p:sp>
      <p:grpSp>
        <p:nvGrpSpPr>
          <p:cNvPr id="7" name="Group 6">
            <a:extLst>
              <a:ext uri="{FF2B5EF4-FFF2-40B4-BE49-F238E27FC236}">
                <a16:creationId xmlns:a16="http://schemas.microsoft.com/office/drawing/2014/main" id="{C09C280E-0B7D-9B2C-9302-4317D434E182}"/>
              </a:ext>
            </a:extLst>
          </p:cNvPr>
          <p:cNvGrpSpPr/>
          <p:nvPr/>
        </p:nvGrpSpPr>
        <p:grpSpPr>
          <a:xfrm>
            <a:off x="481256" y="5766509"/>
            <a:ext cx="5141408" cy="788794"/>
            <a:chOff x="954592" y="5817996"/>
            <a:chExt cx="5141408" cy="788794"/>
          </a:xfrm>
        </p:grpSpPr>
        <p:pic>
          <p:nvPicPr>
            <p:cNvPr id="8" name="Picture 7">
              <a:extLst>
                <a:ext uri="{FF2B5EF4-FFF2-40B4-BE49-F238E27FC236}">
                  <a16:creationId xmlns:a16="http://schemas.microsoft.com/office/drawing/2014/main" id="{5FCDD21D-4560-14A7-0269-D283E9588B7C}"/>
                </a:ext>
              </a:extLst>
            </p:cNvPr>
            <p:cNvPicPr>
              <a:picLocks noChangeAspect="1"/>
            </p:cNvPicPr>
            <p:nvPr/>
          </p:nvPicPr>
          <p:blipFill>
            <a:blip r:embed="rId4"/>
            <a:stretch>
              <a:fillRect/>
            </a:stretch>
          </p:blipFill>
          <p:spPr>
            <a:xfrm>
              <a:off x="954592" y="5817996"/>
              <a:ext cx="765532" cy="788794"/>
            </a:xfrm>
            <a:prstGeom prst="rect">
              <a:avLst/>
            </a:prstGeom>
          </p:spPr>
        </p:pic>
        <p:sp>
          <p:nvSpPr>
            <p:cNvPr id="9" name="TextBox 8">
              <a:extLst>
                <a:ext uri="{FF2B5EF4-FFF2-40B4-BE49-F238E27FC236}">
                  <a16:creationId xmlns:a16="http://schemas.microsoft.com/office/drawing/2014/main" id="{5393A238-876D-6D01-B50E-8F2FDAD8B918}"/>
                </a:ext>
              </a:extLst>
            </p:cNvPr>
            <p:cNvSpPr txBox="1"/>
            <p:nvPr/>
          </p:nvSpPr>
          <p:spPr>
            <a:xfrm>
              <a:off x="1720124" y="5920005"/>
              <a:ext cx="4375876" cy="584775"/>
            </a:xfrm>
            <a:prstGeom prst="rect">
              <a:avLst/>
            </a:prstGeom>
            <a:noFill/>
          </p:spPr>
          <p:txBody>
            <a:bodyPr wrap="square" rtlCol="0">
              <a:spAutoFit/>
            </a:bodyPr>
            <a:lstStyle/>
            <a:p>
              <a:r>
                <a:rPr lang="en-US" sz="1600" i="1" dirty="0">
                  <a:solidFill>
                    <a:srgbClr val="00457C"/>
                  </a:solidFill>
                  <a:latin typeface="Aptos" panose="020B0004020202020204" pitchFamily="34" charset="0"/>
                </a:rPr>
                <a:t>Don’t forget to let us know how you are sharing your successes with other areas. </a:t>
              </a:r>
            </a:p>
          </p:txBody>
        </p:sp>
      </p:grpSp>
    </p:spTree>
    <p:extLst>
      <p:ext uri="{BB962C8B-B14F-4D97-AF65-F5344CB8AC3E}">
        <p14:creationId xmlns:p14="http://schemas.microsoft.com/office/powerpoint/2010/main" val="1708341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OTC CARES: HOLISTIC  (I/N)</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408239" y="1815915"/>
            <a:ext cx="10059414" cy="3170099"/>
          </a:xfrm>
          <a:prstGeom prst="rect">
            <a:avLst/>
          </a:prstGeom>
          <a:noFill/>
        </p:spPr>
        <p:txBody>
          <a:bodyPr wrap="square" rtlCol="0">
            <a:spAutoFit/>
          </a:bodyPr>
          <a:lstStyle/>
          <a:p>
            <a:r>
              <a:rPr lang="en-US" sz="3600" dirty="0">
                <a:solidFill>
                  <a:srgbClr val="00457C"/>
                </a:solidFill>
                <a:latin typeface="Aptos" panose="020B0004020202020204" pitchFamily="34" charset="0"/>
              </a:rPr>
              <a:t>How does your program or department support or provide </a:t>
            </a:r>
            <a:r>
              <a:rPr lang="en-US" sz="3600" i="1" dirty="0">
                <a:solidFill>
                  <a:srgbClr val="CF128C"/>
                </a:solidFill>
                <a:latin typeface="Aptos" panose="020B0004020202020204" pitchFamily="34" charset="0"/>
              </a:rPr>
              <a:t>holistic</a:t>
            </a:r>
            <a:r>
              <a:rPr lang="en-US" sz="3600" dirty="0">
                <a:solidFill>
                  <a:srgbClr val="00457C"/>
                </a:solidFill>
                <a:latin typeface="Aptos" panose="020B0004020202020204" pitchFamily="34" charset="0"/>
              </a:rPr>
              <a:t> support to students?</a:t>
            </a:r>
          </a:p>
          <a:p>
            <a:endParaRPr lang="en-US" sz="3600" dirty="0">
              <a:solidFill>
                <a:srgbClr val="00457C"/>
              </a:solidFill>
              <a:latin typeface="Aptos" panose="020B0004020202020204" pitchFamily="34" charset="0"/>
            </a:endParaRPr>
          </a:p>
          <a:p>
            <a:r>
              <a:rPr lang="en-US" sz="3600" i="1" dirty="0">
                <a:solidFill>
                  <a:srgbClr val="00457C"/>
                </a:solidFill>
                <a:latin typeface="Aptos" panose="020B0004020202020204" pitchFamily="34" charset="0"/>
              </a:rPr>
              <a:t>Hint: These are the services that meet all student needs, not just those expressed.</a:t>
            </a:r>
            <a:endParaRPr lang="en-US" sz="3200" i="1" dirty="0">
              <a:solidFill>
                <a:srgbClr val="CF128C"/>
              </a:solidFill>
              <a:latin typeface="Aptos" panose="020B0004020202020204" pitchFamily="34" charset="0"/>
            </a:endParaRPr>
          </a:p>
          <a:p>
            <a:endParaRPr lang="en-US" sz="2000" dirty="0">
              <a:solidFill>
                <a:srgbClr val="00457C"/>
              </a:solidFill>
              <a:latin typeface="Aptos" panose="020B0004020202020204" pitchFamily="34" charset="0"/>
            </a:endParaRPr>
          </a:p>
        </p:txBody>
      </p:sp>
      <p:grpSp>
        <p:nvGrpSpPr>
          <p:cNvPr id="3" name="Group 2">
            <a:extLst>
              <a:ext uri="{FF2B5EF4-FFF2-40B4-BE49-F238E27FC236}">
                <a16:creationId xmlns:a16="http://schemas.microsoft.com/office/drawing/2014/main" id="{E310B990-BAE1-CBAD-6BEC-4C1B0E57BBAC}"/>
              </a:ext>
            </a:extLst>
          </p:cNvPr>
          <p:cNvGrpSpPr/>
          <p:nvPr/>
        </p:nvGrpSpPr>
        <p:grpSpPr>
          <a:xfrm>
            <a:off x="502771" y="5810256"/>
            <a:ext cx="5141408" cy="788794"/>
            <a:chOff x="954592" y="5817996"/>
            <a:chExt cx="5141408" cy="788794"/>
          </a:xfrm>
        </p:grpSpPr>
        <p:pic>
          <p:nvPicPr>
            <p:cNvPr id="4" name="Picture 3">
              <a:extLst>
                <a:ext uri="{FF2B5EF4-FFF2-40B4-BE49-F238E27FC236}">
                  <a16:creationId xmlns:a16="http://schemas.microsoft.com/office/drawing/2014/main" id="{817E20C0-E0C3-E9F9-5679-32C6127D3585}"/>
                </a:ext>
              </a:extLst>
            </p:cNvPr>
            <p:cNvPicPr>
              <a:picLocks noChangeAspect="1"/>
            </p:cNvPicPr>
            <p:nvPr/>
          </p:nvPicPr>
          <p:blipFill>
            <a:blip r:embed="rId4"/>
            <a:stretch>
              <a:fillRect/>
            </a:stretch>
          </p:blipFill>
          <p:spPr>
            <a:xfrm>
              <a:off x="954592" y="5817996"/>
              <a:ext cx="765532" cy="788794"/>
            </a:xfrm>
            <a:prstGeom prst="rect">
              <a:avLst/>
            </a:prstGeom>
          </p:spPr>
        </p:pic>
        <p:sp>
          <p:nvSpPr>
            <p:cNvPr id="5" name="TextBox 4">
              <a:extLst>
                <a:ext uri="{FF2B5EF4-FFF2-40B4-BE49-F238E27FC236}">
                  <a16:creationId xmlns:a16="http://schemas.microsoft.com/office/drawing/2014/main" id="{F0EC2035-FC32-ECE3-A049-4A9DD620F7C8}"/>
                </a:ext>
              </a:extLst>
            </p:cNvPr>
            <p:cNvSpPr txBox="1"/>
            <p:nvPr/>
          </p:nvSpPr>
          <p:spPr>
            <a:xfrm>
              <a:off x="1720124" y="5920005"/>
              <a:ext cx="4375876" cy="584775"/>
            </a:xfrm>
            <a:prstGeom prst="rect">
              <a:avLst/>
            </a:prstGeom>
            <a:noFill/>
          </p:spPr>
          <p:txBody>
            <a:bodyPr wrap="square" rtlCol="0">
              <a:spAutoFit/>
            </a:bodyPr>
            <a:lstStyle/>
            <a:p>
              <a:r>
                <a:rPr lang="en-US" sz="1600" i="1" dirty="0">
                  <a:solidFill>
                    <a:srgbClr val="00457C"/>
                  </a:solidFill>
                  <a:latin typeface="Aptos" panose="020B0004020202020204" pitchFamily="34" charset="0"/>
                </a:rPr>
                <a:t>Don’t forget to let us know how you are sharing your successes with other areas. </a:t>
              </a:r>
            </a:p>
          </p:txBody>
        </p:sp>
      </p:grpSp>
    </p:spTree>
    <p:extLst>
      <p:ext uri="{BB962C8B-B14F-4D97-AF65-F5344CB8AC3E}">
        <p14:creationId xmlns:p14="http://schemas.microsoft.com/office/powerpoint/2010/main" val="4162341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OTC CARES: DATA-INFORMED  (I/N)</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408239" y="1815915"/>
            <a:ext cx="10059414" cy="4278094"/>
          </a:xfrm>
          <a:prstGeom prst="rect">
            <a:avLst/>
          </a:prstGeom>
          <a:noFill/>
        </p:spPr>
        <p:txBody>
          <a:bodyPr wrap="square" rtlCol="0">
            <a:spAutoFit/>
          </a:bodyPr>
          <a:lstStyle/>
          <a:p>
            <a:r>
              <a:rPr lang="en-US" sz="3600" dirty="0">
                <a:solidFill>
                  <a:srgbClr val="00457C"/>
                </a:solidFill>
                <a:latin typeface="Aptos" panose="020B0004020202020204" pitchFamily="34" charset="0"/>
              </a:rPr>
              <a:t>What is a </a:t>
            </a:r>
            <a:r>
              <a:rPr lang="en-US" sz="3600" dirty="0">
                <a:solidFill>
                  <a:srgbClr val="CF128C"/>
                </a:solidFill>
                <a:latin typeface="Aptos" panose="020B0004020202020204" pitchFamily="34" charset="0"/>
              </a:rPr>
              <a:t>data-informed</a:t>
            </a:r>
            <a:r>
              <a:rPr lang="en-US" sz="3600" dirty="0">
                <a:solidFill>
                  <a:srgbClr val="00457C"/>
                </a:solidFill>
                <a:latin typeface="Aptos" panose="020B0004020202020204" pitchFamily="34" charset="0"/>
              </a:rPr>
              <a:t> change your program or department has made to a process in your area? Be sure to include the data points, what you did, and the results (both good and bad).</a:t>
            </a:r>
          </a:p>
          <a:p>
            <a:endParaRPr lang="en-US" sz="3600" i="1" dirty="0">
              <a:solidFill>
                <a:srgbClr val="00457C"/>
              </a:solidFill>
              <a:latin typeface="Aptos" panose="020B0004020202020204" pitchFamily="34" charset="0"/>
            </a:endParaRPr>
          </a:p>
          <a:p>
            <a:r>
              <a:rPr lang="en-US" sz="3600" i="1" dirty="0">
                <a:solidFill>
                  <a:srgbClr val="00457C"/>
                </a:solidFill>
                <a:latin typeface="Aptos" panose="020B0004020202020204" pitchFamily="34" charset="0"/>
              </a:rPr>
              <a:t>Hint: Consider the data you reviewed earlier to help answer this question. </a:t>
            </a:r>
            <a:endParaRPr lang="en-US" sz="3200" i="1" dirty="0">
              <a:solidFill>
                <a:srgbClr val="CF128C"/>
              </a:solidFill>
              <a:latin typeface="Aptos" panose="020B0004020202020204" pitchFamily="34" charset="0"/>
            </a:endParaRPr>
          </a:p>
          <a:p>
            <a:endParaRPr lang="en-US" sz="2000" dirty="0">
              <a:solidFill>
                <a:srgbClr val="00457C"/>
              </a:solidFill>
              <a:latin typeface="Aptos" panose="020B0004020202020204" pitchFamily="34" charset="0"/>
            </a:endParaRPr>
          </a:p>
        </p:txBody>
      </p:sp>
      <p:grpSp>
        <p:nvGrpSpPr>
          <p:cNvPr id="3" name="Group 2">
            <a:extLst>
              <a:ext uri="{FF2B5EF4-FFF2-40B4-BE49-F238E27FC236}">
                <a16:creationId xmlns:a16="http://schemas.microsoft.com/office/drawing/2014/main" id="{ED00411A-7128-E888-AC88-FB8825F190F6}"/>
              </a:ext>
            </a:extLst>
          </p:cNvPr>
          <p:cNvGrpSpPr/>
          <p:nvPr/>
        </p:nvGrpSpPr>
        <p:grpSpPr>
          <a:xfrm>
            <a:off x="502771" y="5810256"/>
            <a:ext cx="5141408" cy="788794"/>
            <a:chOff x="954592" y="5817996"/>
            <a:chExt cx="5141408" cy="788794"/>
          </a:xfrm>
        </p:grpSpPr>
        <p:pic>
          <p:nvPicPr>
            <p:cNvPr id="4" name="Picture 3">
              <a:extLst>
                <a:ext uri="{FF2B5EF4-FFF2-40B4-BE49-F238E27FC236}">
                  <a16:creationId xmlns:a16="http://schemas.microsoft.com/office/drawing/2014/main" id="{CCF4C952-324E-874A-F6F6-C344813E698C}"/>
                </a:ext>
              </a:extLst>
            </p:cNvPr>
            <p:cNvPicPr>
              <a:picLocks noChangeAspect="1"/>
            </p:cNvPicPr>
            <p:nvPr/>
          </p:nvPicPr>
          <p:blipFill>
            <a:blip r:embed="rId4"/>
            <a:stretch>
              <a:fillRect/>
            </a:stretch>
          </p:blipFill>
          <p:spPr>
            <a:xfrm>
              <a:off x="954592" y="5817996"/>
              <a:ext cx="765532" cy="788794"/>
            </a:xfrm>
            <a:prstGeom prst="rect">
              <a:avLst/>
            </a:prstGeom>
          </p:spPr>
        </p:pic>
        <p:sp>
          <p:nvSpPr>
            <p:cNvPr id="5" name="TextBox 4">
              <a:extLst>
                <a:ext uri="{FF2B5EF4-FFF2-40B4-BE49-F238E27FC236}">
                  <a16:creationId xmlns:a16="http://schemas.microsoft.com/office/drawing/2014/main" id="{22BD8969-F781-0AC3-AE94-8EF01D4E3CDC}"/>
                </a:ext>
              </a:extLst>
            </p:cNvPr>
            <p:cNvSpPr txBox="1"/>
            <p:nvPr/>
          </p:nvSpPr>
          <p:spPr>
            <a:xfrm>
              <a:off x="1720124" y="6044961"/>
              <a:ext cx="4375876" cy="338554"/>
            </a:xfrm>
            <a:prstGeom prst="rect">
              <a:avLst/>
            </a:prstGeom>
            <a:noFill/>
          </p:spPr>
          <p:txBody>
            <a:bodyPr wrap="square" rtlCol="0">
              <a:spAutoFit/>
            </a:bodyPr>
            <a:lstStyle/>
            <a:p>
              <a:r>
                <a:rPr lang="en-US" sz="1600" i="1" dirty="0">
                  <a:solidFill>
                    <a:srgbClr val="00457C"/>
                  </a:solidFill>
                  <a:latin typeface="Aptos" panose="020B0004020202020204" pitchFamily="34" charset="0"/>
                </a:rPr>
                <a:t>Don’t forget to include your data points. </a:t>
              </a:r>
            </a:p>
          </p:txBody>
        </p:sp>
      </p:grpSp>
    </p:spTree>
    <p:extLst>
      <p:ext uri="{BB962C8B-B14F-4D97-AF65-F5344CB8AC3E}">
        <p14:creationId xmlns:p14="http://schemas.microsoft.com/office/powerpoint/2010/main" val="86204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F128C"/>
                </a:solidFill>
                <a:effectLst/>
                <a:uLnTx/>
                <a:uFillTx/>
                <a:latin typeface="Aptos" panose="020B0004020202020204" pitchFamily="34" charset="0"/>
                <a:ea typeface="+mn-ea"/>
                <a:cs typeface="Arial" panose="020B0604020202020204" pitchFamily="34" charset="0"/>
              </a:rPr>
              <a:t>WHAT</a:t>
            </a:r>
            <a:r>
              <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rPr>
              <a:t> IS PROGRAM REVIEW?</a:t>
            </a: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3" name="TextBox 2">
            <a:extLst>
              <a:ext uri="{FF2B5EF4-FFF2-40B4-BE49-F238E27FC236}">
                <a16:creationId xmlns:a16="http://schemas.microsoft.com/office/drawing/2014/main" id="{7EFC1B43-EB0D-6567-5B7C-741ADB7599BA}"/>
              </a:ext>
            </a:extLst>
          </p:cNvPr>
          <p:cNvSpPr txBox="1"/>
          <p:nvPr/>
        </p:nvSpPr>
        <p:spPr>
          <a:xfrm>
            <a:off x="1429753" y="1585550"/>
            <a:ext cx="9182099" cy="4862870"/>
          </a:xfrm>
          <a:prstGeom prst="rect">
            <a:avLst/>
          </a:prstGeom>
          <a:noFill/>
        </p:spPr>
        <p:txBody>
          <a:bodyPr wrap="square" rtlCol="0">
            <a:spAutoFit/>
          </a:bodyPr>
          <a:lstStyle/>
          <a:p>
            <a:pPr marL="288925" lvl="1" indent="-285750">
              <a:buFont typeface="Arial" panose="020B0604020202020204" pitchFamily="34" charset="0"/>
              <a:buChar char="•"/>
            </a:pPr>
            <a:r>
              <a:rPr lang="en-US" sz="3600" dirty="0">
                <a:solidFill>
                  <a:srgbClr val="00457C"/>
                </a:solidFill>
                <a:latin typeface="Aptos" panose="020B0004020202020204" pitchFamily="34" charset="0"/>
              </a:rPr>
              <a:t>Program Review is a process that evaluates the status, effectiveness, and progress of programs/departments.</a:t>
            </a:r>
          </a:p>
          <a:p>
            <a:pPr marL="288925" lvl="1" indent="-285750"/>
            <a:endParaRPr lang="en-US" sz="2000" dirty="0">
              <a:solidFill>
                <a:srgbClr val="00457C"/>
              </a:solidFill>
              <a:latin typeface="Aptos" panose="020B0004020202020204" pitchFamily="34" charset="0"/>
            </a:endParaRPr>
          </a:p>
          <a:p>
            <a:pPr marL="288925" lvl="1" indent="-285750">
              <a:buFont typeface="Arial" panose="020B0604020202020204" pitchFamily="34" charset="0"/>
              <a:buChar char="•"/>
            </a:pPr>
            <a:r>
              <a:rPr lang="en-US" sz="3600" dirty="0">
                <a:solidFill>
                  <a:srgbClr val="00457C"/>
                </a:solidFill>
                <a:latin typeface="Aptos" panose="020B0004020202020204" pitchFamily="34" charset="0"/>
              </a:rPr>
              <a:t>Program Review helps to determine direction, needs, and priorities for the future.</a:t>
            </a:r>
          </a:p>
          <a:p>
            <a:pPr marL="288925" lvl="1" indent="-285750"/>
            <a:endParaRPr lang="en-US" sz="2000" dirty="0">
              <a:solidFill>
                <a:srgbClr val="00457C"/>
              </a:solidFill>
              <a:latin typeface="Aptos" panose="020B0004020202020204" pitchFamily="34" charset="0"/>
            </a:endParaRPr>
          </a:p>
          <a:p>
            <a:pPr marL="288925" lvl="1" indent="-285750">
              <a:buFont typeface="Arial" panose="020B0604020202020204" pitchFamily="34" charset="0"/>
              <a:buChar char="•"/>
            </a:pPr>
            <a:r>
              <a:rPr lang="en-US" sz="3600" dirty="0">
                <a:solidFill>
                  <a:srgbClr val="00457C"/>
                </a:solidFill>
                <a:latin typeface="Aptos" panose="020B0004020202020204" pitchFamily="34" charset="0"/>
              </a:rPr>
              <a:t>Program Review is NOT painful.</a:t>
            </a:r>
          </a:p>
          <a:p>
            <a:endParaRPr lang="en-US" dirty="0"/>
          </a:p>
        </p:txBody>
      </p:sp>
      <p:pic>
        <p:nvPicPr>
          <p:cNvPr id="4" name="Picture 2" descr="Detective Magnifying Glass">
            <a:extLst>
              <a:ext uri="{FF2B5EF4-FFF2-40B4-BE49-F238E27FC236}">
                <a16:creationId xmlns:a16="http://schemas.microsoft.com/office/drawing/2014/main" id="{0E794CCF-0696-0A2B-C2A4-5FBFBB8CC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45166">
            <a:off x="9542886" y="3280327"/>
            <a:ext cx="1473314" cy="1473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803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OTC CARES: STUDENT-CENTERED  (I/N)</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408239" y="1815915"/>
            <a:ext cx="10059414" cy="3170099"/>
          </a:xfrm>
          <a:prstGeom prst="rect">
            <a:avLst/>
          </a:prstGeom>
          <a:noFill/>
        </p:spPr>
        <p:txBody>
          <a:bodyPr wrap="square" rtlCol="0">
            <a:spAutoFit/>
          </a:bodyPr>
          <a:lstStyle/>
          <a:p>
            <a:r>
              <a:rPr lang="en-US" sz="3600" dirty="0">
                <a:solidFill>
                  <a:srgbClr val="00457C"/>
                </a:solidFill>
                <a:latin typeface="Aptos" panose="020B0004020202020204" pitchFamily="34" charset="0"/>
              </a:rPr>
              <a:t>What is a </a:t>
            </a:r>
            <a:r>
              <a:rPr lang="en-US" sz="3600" dirty="0">
                <a:solidFill>
                  <a:srgbClr val="CF128C"/>
                </a:solidFill>
                <a:latin typeface="Aptos" panose="020B0004020202020204" pitchFamily="34" charset="0"/>
              </a:rPr>
              <a:t>student-centered</a:t>
            </a:r>
            <a:r>
              <a:rPr lang="en-US" sz="3600" dirty="0">
                <a:solidFill>
                  <a:srgbClr val="00457C"/>
                </a:solidFill>
                <a:latin typeface="Aptos" panose="020B0004020202020204" pitchFamily="34" charset="0"/>
              </a:rPr>
              <a:t> practice that your program of department uses help with success, engagement, classroom management, retention, etc.?</a:t>
            </a:r>
          </a:p>
          <a:p>
            <a:endParaRPr lang="en-US" sz="3600" i="1" dirty="0">
              <a:solidFill>
                <a:srgbClr val="00457C"/>
              </a:solidFill>
              <a:latin typeface="Aptos" panose="020B0004020202020204" pitchFamily="34" charset="0"/>
            </a:endParaRPr>
          </a:p>
          <a:p>
            <a:endParaRPr lang="en-US" sz="2000" dirty="0">
              <a:solidFill>
                <a:srgbClr val="00457C"/>
              </a:solidFill>
              <a:latin typeface="Aptos" panose="020B0004020202020204" pitchFamily="34" charset="0"/>
            </a:endParaRPr>
          </a:p>
        </p:txBody>
      </p:sp>
      <p:grpSp>
        <p:nvGrpSpPr>
          <p:cNvPr id="3" name="Group 2">
            <a:extLst>
              <a:ext uri="{FF2B5EF4-FFF2-40B4-BE49-F238E27FC236}">
                <a16:creationId xmlns:a16="http://schemas.microsoft.com/office/drawing/2014/main" id="{ED00411A-7128-E888-AC88-FB8825F190F6}"/>
              </a:ext>
            </a:extLst>
          </p:cNvPr>
          <p:cNvGrpSpPr/>
          <p:nvPr/>
        </p:nvGrpSpPr>
        <p:grpSpPr>
          <a:xfrm>
            <a:off x="502771" y="5810256"/>
            <a:ext cx="5141408" cy="874490"/>
            <a:chOff x="954592" y="5817996"/>
            <a:chExt cx="5141408" cy="874490"/>
          </a:xfrm>
        </p:grpSpPr>
        <p:pic>
          <p:nvPicPr>
            <p:cNvPr id="4" name="Picture 3">
              <a:extLst>
                <a:ext uri="{FF2B5EF4-FFF2-40B4-BE49-F238E27FC236}">
                  <a16:creationId xmlns:a16="http://schemas.microsoft.com/office/drawing/2014/main" id="{CCF4C952-324E-874A-F6F6-C344813E698C}"/>
                </a:ext>
              </a:extLst>
            </p:cNvPr>
            <p:cNvPicPr>
              <a:picLocks noChangeAspect="1"/>
            </p:cNvPicPr>
            <p:nvPr/>
          </p:nvPicPr>
          <p:blipFill>
            <a:blip r:embed="rId4"/>
            <a:stretch>
              <a:fillRect/>
            </a:stretch>
          </p:blipFill>
          <p:spPr>
            <a:xfrm>
              <a:off x="954592" y="5817996"/>
              <a:ext cx="765532" cy="788794"/>
            </a:xfrm>
            <a:prstGeom prst="rect">
              <a:avLst/>
            </a:prstGeom>
          </p:spPr>
        </p:pic>
        <p:sp>
          <p:nvSpPr>
            <p:cNvPr id="5" name="TextBox 4">
              <a:extLst>
                <a:ext uri="{FF2B5EF4-FFF2-40B4-BE49-F238E27FC236}">
                  <a16:creationId xmlns:a16="http://schemas.microsoft.com/office/drawing/2014/main" id="{22BD8969-F781-0AC3-AE94-8EF01D4E3CDC}"/>
                </a:ext>
              </a:extLst>
            </p:cNvPr>
            <p:cNvSpPr txBox="1"/>
            <p:nvPr/>
          </p:nvSpPr>
          <p:spPr>
            <a:xfrm>
              <a:off x="1720124" y="5861489"/>
              <a:ext cx="4375876" cy="830997"/>
            </a:xfrm>
            <a:prstGeom prst="rect">
              <a:avLst/>
            </a:prstGeom>
            <a:noFill/>
          </p:spPr>
          <p:txBody>
            <a:bodyPr wrap="square" rtlCol="0">
              <a:spAutoFit/>
            </a:bodyPr>
            <a:lstStyle/>
            <a:p>
              <a:r>
                <a:rPr lang="en-US" sz="1600" i="1" dirty="0">
                  <a:solidFill>
                    <a:srgbClr val="00457C"/>
                  </a:solidFill>
                  <a:latin typeface="Aptos" panose="020B0004020202020204" pitchFamily="34" charset="0"/>
                </a:rPr>
                <a:t>Don’t forget to let us know how you are sharing your successes with other areas. </a:t>
              </a:r>
            </a:p>
            <a:p>
              <a:endParaRPr lang="en-US" sz="1600" i="1" dirty="0">
                <a:latin typeface="Aptos" panose="020B0004020202020204" pitchFamily="34" charset="0"/>
              </a:endParaRPr>
            </a:p>
          </p:txBody>
        </p:sp>
      </p:grpSp>
    </p:spTree>
    <p:extLst>
      <p:ext uri="{BB962C8B-B14F-4D97-AF65-F5344CB8AC3E}">
        <p14:creationId xmlns:p14="http://schemas.microsoft.com/office/powerpoint/2010/main" val="1072332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72BF44"/>
                </a:solidFill>
                <a:latin typeface="Aptos" panose="020B0004020202020204" pitchFamily="34" charset="0"/>
                <a:cs typeface="Arial" panose="020B0604020202020204" pitchFamily="34" charset="0"/>
              </a:rPr>
              <a:t>ASSESSMENT  (I)</a:t>
            </a:r>
            <a:endParaRPr kumimoji="0" lang="en-US" sz="3600" b="1" i="0" u="none" strike="noStrike" kern="1200" cap="none" spc="0" normalizeH="0" baseline="0" noProof="0" dirty="0">
              <a:ln>
                <a:noFill/>
              </a:ln>
              <a:solidFill>
                <a:srgbClr val="72BF44"/>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408239" y="1815915"/>
            <a:ext cx="10059414" cy="3724096"/>
          </a:xfrm>
          <a:prstGeom prst="rect">
            <a:avLst/>
          </a:prstGeom>
          <a:noFill/>
        </p:spPr>
        <p:txBody>
          <a:bodyPr wrap="square" rtlCol="0">
            <a:spAutoFit/>
          </a:bodyPr>
          <a:lstStyle/>
          <a:p>
            <a:r>
              <a:rPr lang="en-US" sz="3600" dirty="0">
                <a:solidFill>
                  <a:srgbClr val="00457C"/>
                </a:solidFill>
                <a:latin typeface="Aptos" panose="020B0004020202020204" pitchFamily="34" charset="0"/>
              </a:rPr>
              <a:t>Since your last review, what changes has your program or department made due to the assessment of student learning? </a:t>
            </a:r>
          </a:p>
          <a:p>
            <a:endParaRPr lang="en-US" sz="3600" dirty="0">
              <a:solidFill>
                <a:srgbClr val="00457C"/>
              </a:solidFill>
              <a:latin typeface="Aptos" panose="020B0004020202020204" pitchFamily="34" charset="0"/>
            </a:endParaRPr>
          </a:p>
          <a:p>
            <a:r>
              <a:rPr lang="en-US" sz="3600" dirty="0">
                <a:solidFill>
                  <a:srgbClr val="00457C"/>
                </a:solidFill>
                <a:latin typeface="Aptos" panose="020B0004020202020204" pitchFamily="34" charset="0"/>
              </a:rPr>
              <a:t>Be sure to include the data points, what you did, and the results (both good and bad). </a:t>
            </a:r>
            <a:endParaRPr lang="en-US" sz="3600" i="1" dirty="0">
              <a:solidFill>
                <a:srgbClr val="00457C"/>
              </a:solidFill>
              <a:latin typeface="Aptos" panose="020B0004020202020204" pitchFamily="34" charset="0"/>
            </a:endParaRPr>
          </a:p>
          <a:p>
            <a:endParaRPr lang="en-US" sz="2000" dirty="0">
              <a:solidFill>
                <a:srgbClr val="00457C"/>
              </a:solidFill>
              <a:latin typeface="Aptos" panose="020B0004020202020204" pitchFamily="34" charset="0"/>
            </a:endParaRPr>
          </a:p>
        </p:txBody>
      </p:sp>
      <p:grpSp>
        <p:nvGrpSpPr>
          <p:cNvPr id="3" name="Group 2">
            <a:extLst>
              <a:ext uri="{FF2B5EF4-FFF2-40B4-BE49-F238E27FC236}">
                <a16:creationId xmlns:a16="http://schemas.microsoft.com/office/drawing/2014/main" id="{ED00411A-7128-E888-AC88-FB8825F190F6}"/>
              </a:ext>
            </a:extLst>
          </p:cNvPr>
          <p:cNvGrpSpPr/>
          <p:nvPr/>
        </p:nvGrpSpPr>
        <p:grpSpPr>
          <a:xfrm>
            <a:off x="488022" y="5540011"/>
            <a:ext cx="5141408" cy="1120711"/>
            <a:chOff x="954592" y="5817996"/>
            <a:chExt cx="5141408" cy="1120711"/>
          </a:xfrm>
        </p:grpSpPr>
        <p:pic>
          <p:nvPicPr>
            <p:cNvPr id="4" name="Picture 3">
              <a:extLst>
                <a:ext uri="{FF2B5EF4-FFF2-40B4-BE49-F238E27FC236}">
                  <a16:creationId xmlns:a16="http://schemas.microsoft.com/office/drawing/2014/main" id="{CCF4C952-324E-874A-F6F6-C344813E698C}"/>
                </a:ext>
              </a:extLst>
            </p:cNvPr>
            <p:cNvPicPr>
              <a:picLocks noChangeAspect="1"/>
            </p:cNvPicPr>
            <p:nvPr/>
          </p:nvPicPr>
          <p:blipFill>
            <a:blip r:embed="rId4"/>
            <a:stretch>
              <a:fillRect/>
            </a:stretch>
          </p:blipFill>
          <p:spPr>
            <a:xfrm>
              <a:off x="954592" y="5817996"/>
              <a:ext cx="765532" cy="788794"/>
            </a:xfrm>
            <a:prstGeom prst="rect">
              <a:avLst/>
            </a:prstGeom>
          </p:spPr>
        </p:pic>
        <p:sp>
          <p:nvSpPr>
            <p:cNvPr id="5" name="TextBox 4">
              <a:extLst>
                <a:ext uri="{FF2B5EF4-FFF2-40B4-BE49-F238E27FC236}">
                  <a16:creationId xmlns:a16="http://schemas.microsoft.com/office/drawing/2014/main" id="{22BD8969-F781-0AC3-AE94-8EF01D4E3CDC}"/>
                </a:ext>
              </a:extLst>
            </p:cNvPr>
            <p:cNvSpPr txBox="1"/>
            <p:nvPr/>
          </p:nvSpPr>
          <p:spPr>
            <a:xfrm>
              <a:off x="1720124" y="5861489"/>
              <a:ext cx="4375876" cy="1077218"/>
            </a:xfrm>
            <a:prstGeom prst="rect">
              <a:avLst/>
            </a:prstGeom>
            <a:noFill/>
          </p:spPr>
          <p:txBody>
            <a:bodyPr wrap="square" rtlCol="0">
              <a:spAutoFit/>
            </a:bodyPr>
            <a:lstStyle/>
            <a:p>
              <a:r>
                <a:rPr lang="en-US" sz="1600" i="1" dirty="0">
                  <a:solidFill>
                    <a:srgbClr val="00457C"/>
                  </a:solidFill>
                  <a:latin typeface="Aptos" panose="020B0004020202020204" pitchFamily="34" charset="0"/>
                </a:rPr>
                <a:t>Your annual Assessment Report should help you answer this question. Contact </a:t>
              </a:r>
              <a:r>
                <a:rPr lang="en-US" sz="1600" i="1" dirty="0">
                  <a:solidFill>
                    <a:srgbClr val="00457C"/>
                  </a:solidFill>
                  <a:latin typeface="Aptos" panose="020B0004020202020204" pitchFamily="34" charset="0"/>
                  <a:hlinkClick r:id="rId5">
                    <a:extLst>
                      <a:ext uri="{A12FA001-AC4F-418D-AE19-62706E023703}">
                        <ahyp:hlinkClr xmlns:ahyp="http://schemas.microsoft.com/office/drawing/2018/hyperlinkcolor" val="tx"/>
                      </a:ext>
                    </a:extLst>
                  </a:hlinkClick>
                </a:rPr>
                <a:t>assessment@otc.edu</a:t>
              </a:r>
              <a:r>
                <a:rPr lang="en-US" sz="1600" i="1" dirty="0">
                  <a:solidFill>
                    <a:srgbClr val="00457C"/>
                  </a:solidFill>
                  <a:latin typeface="Aptos" panose="020B0004020202020204" pitchFamily="34" charset="0"/>
                </a:rPr>
                <a:t> for more information.</a:t>
              </a:r>
            </a:p>
            <a:p>
              <a:endParaRPr lang="en-US" sz="1600" i="1" dirty="0">
                <a:latin typeface="Aptos" panose="020B0004020202020204" pitchFamily="34" charset="0"/>
              </a:endParaRPr>
            </a:p>
          </p:txBody>
        </p:sp>
      </p:grpSp>
    </p:spTree>
    <p:extLst>
      <p:ext uri="{BB962C8B-B14F-4D97-AF65-F5344CB8AC3E}">
        <p14:creationId xmlns:p14="http://schemas.microsoft.com/office/powerpoint/2010/main" val="2603123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061884" y="697094"/>
            <a:ext cx="10059414"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WORKPLACE, COMMUNITY, CITIZENSHIP (I/N)</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408239" y="1815915"/>
            <a:ext cx="10059414" cy="3170099"/>
          </a:xfrm>
          <a:prstGeom prst="rect">
            <a:avLst/>
          </a:prstGeom>
          <a:noFill/>
        </p:spPr>
        <p:txBody>
          <a:bodyPr wrap="square" rtlCol="0">
            <a:spAutoFit/>
          </a:bodyPr>
          <a:lstStyle/>
          <a:p>
            <a:r>
              <a:rPr lang="en-US" sz="3600" dirty="0">
                <a:solidFill>
                  <a:srgbClr val="00457C"/>
                </a:solidFill>
                <a:latin typeface="Aptos" panose="020B0004020202020204" pitchFamily="34" charset="0"/>
              </a:rPr>
              <a:t>How does your program of department support or prepare students for workplace success, engagement in the community, and informed citizenship?</a:t>
            </a:r>
          </a:p>
          <a:p>
            <a:endParaRPr lang="en-US" sz="3600" i="1" dirty="0">
              <a:solidFill>
                <a:srgbClr val="00457C"/>
              </a:solidFill>
              <a:latin typeface="Aptos" panose="020B0004020202020204" pitchFamily="34" charset="0"/>
            </a:endParaRPr>
          </a:p>
          <a:p>
            <a:endParaRPr lang="en-US" sz="2000" dirty="0">
              <a:solidFill>
                <a:srgbClr val="00457C"/>
              </a:solidFill>
              <a:latin typeface="Aptos" panose="020B0004020202020204" pitchFamily="34" charset="0"/>
            </a:endParaRPr>
          </a:p>
        </p:txBody>
      </p:sp>
      <p:grpSp>
        <p:nvGrpSpPr>
          <p:cNvPr id="6" name="Group 5">
            <a:extLst>
              <a:ext uri="{FF2B5EF4-FFF2-40B4-BE49-F238E27FC236}">
                <a16:creationId xmlns:a16="http://schemas.microsoft.com/office/drawing/2014/main" id="{0E4EBD27-A9E1-A9BA-AA91-CC8F1F2380A3}"/>
              </a:ext>
            </a:extLst>
          </p:cNvPr>
          <p:cNvGrpSpPr/>
          <p:nvPr/>
        </p:nvGrpSpPr>
        <p:grpSpPr>
          <a:xfrm>
            <a:off x="488022" y="5381155"/>
            <a:ext cx="5141408" cy="874490"/>
            <a:chOff x="954592" y="5817996"/>
            <a:chExt cx="5141408" cy="874490"/>
          </a:xfrm>
        </p:grpSpPr>
        <p:pic>
          <p:nvPicPr>
            <p:cNvPr id="7" name="Picture 6">
              <a:extLst>
                <a:ext uri="{FF2B5EF4-FFF2-40B4-BE49-F238E27FC236}">
                  <a16:creationId xmlns:a16="http://schemas.microsoft.com/office/drawing/2014/main" id="{2951AAC4-7EF0-AF01-B3E7-37ADB2F2D935}"/>
                </a:ext>
              </a:extLst>
            </p:cNvPr>
            <p:cNvPicPr>
              <a:picLocks noChangeAspect="1"/>
            </p:cNvPicPr>
            <p:nvPr/>
          </p:nvPicPr>
          <p:blipFill>
            <a:blip r:embed="rId4"/>
            <a:stretch>
              <a:fillRect/>
            </a:stretch>
          </p:blipFill>
          <p:spPr>
            <a:xfrm>
              <a:off x="954592" y="5817996"/>
              <a:ext cx="765532" cy="788794"/>
            </a:xfrm>
            <a:prstGeom prst="rect">
              <a:avLst/>
            </a:prstGeom>
          </p:spPr>
        </p:pic>
        <p:sp>
          <p:nvSpPr>
            <p:cNvPr id="8" name="TextBox 7">
              <a:extLst>
                <a:ext uri="{FF2B5EF4-FFF2-40B4-BE49-F238E27FC236}">
                  <a16:creationId xmlns:a16="http://schemas.microsoft.com/office/drawing/2014/main" id="{FFCD9A68-808A-966E-6E01-68BD29F28E4E}"/>
                </a:ext>
              </a:extLst>
            </p:cNvPr>
            <p:cNvSpPr txBox="1"/>
            <p:nvPr/>
          </p:nvSpPr>
          <p:spPr>
            <a:xfrm>
              <a:off x="1720124" y="5861489"/>
              <a:ext cx="4375876" cy="830997"/>
            </a:xfrm>
            <a:prstGeom prst="rect">
              <a:avLst/>
            </a:prstGeom>
            <a:noFill/>
          </p:spPr>
          <p:txBody>
            <a:bodyPr wrap="square" rtlCol="0">
              <a:spAutoFit/>
            </a:bodyPr>
            <a:lstStyle/>
            <a:p>
              <a:r>
                <a:rPr lang="en-US" sz="1600" i="1" dirty="0">
                  <a:solidFill>
                    <a:srgbClr val="00457C"/>
                  </a:solidFill>
                  <a:latin typeface="Aptos" panose="020B0004020202020204" pitchFamily="34" charset="0"/>
                </a:rPr>
                <a:t>Be sure to include if your area includes offers opportunities for students. </a:t>
              </a:r>
            </a:p>
            <a:p>
              <a:endParaRPr lang="en-US" sz="1600" i="1" dirty="0">
                <a:latin typeface="Aptos" panose="020B0004020202020204" pitchFamily="34" charset="0"/>
              </a:endParaRPr>
            </a:p>
          </p:txBody>
        </p:sp>
      </p:grpSp>
    </p:spTree>
    <p:extLst>
      <p:ext uri="{BB962C8B-B14F-4D97-AF65-F5344CB8AC3E}">
        <p14:creationId xmlns:p14="http://schemas.microsoft.com/office/powerpoint/2010/main" val="390884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72BF44"/>
                </a:solidFill>
                <a:latin typeface="Aptos" panose="020B0004020202020204" pitchFamily="34" charset="0"/>
                <a:cs typeface="Arial" panose="020B0604020202020204" pitchFamily="34" charset="0"/>
              </a:rPr>
              <a:t>INFORMATION LITERACY/ETHICS (I)</a:t>
            </a:r>
            <a:endParaRPr kumimoji="0" lang="en-US" sz="3600" b="1" i="0" u="none" strike="noStrike" kern="1200" cap="none" spc="0" normalizeH="0" baseline="0" noProof="0" dirty="0">
              <a:ln>
                <a:noFill/>
              </a:ln>
              <a:solidFill>
                <a:srgbClr val="72BF44"/>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408239" y="1815915"/>
            <a:ext cx="10059414" cy="3724096"/>
          </a:xfrm>
          <a:prstGeom prst="rect">
            <a:avLst/>
          </a:prstGeom>
          <a:noFill/>
        </p:spPr>
        <p:txBody>
          <a:bodyPr wrap="square" rtlCol="0">
            <a:spAutoFit/>
          </a:bodyPr>
          <a:lstStyle/>
          <a:p>
            <a:r>
              <a:rPr lang="en-US" sz="3600" dirty="0">
                <a:solidFill>
                  <a:srgbClr val="00457C"/>
                </a:solidFill>
                <a:latin typeface="Aptos" panose="020B0004020202020204" pitchFamily="34" charset="0"/>
              </a:rPr>
              <a:t>How does your program or department provide students guidance in the use of information resources and/or the ethics of research?</a:t>
            </a:r>
          </a:p>
          <a:p>
            <a:endParaRPr lang="en-US" sz="3600" dirty="0">
              <a:solidFill>
                <a:srgbClr val="00457C"/>
              </a:solidFill>
              <a:latin typeface="Aptos" panose="020B0004020202020204" pitchFamily="34" charset="0"/>
            </a:endParaRPr>
          </a:p>
          <a:p>
            <a:r>
              <a:rPr lang="en-US" sz="3600" dirty="0">
                <a:solidFill>
                  <a:srgbClr val="00457C"/>
                </a:solidFill>
                <a:latin typeface="Aptos" panose="020B0004020202020204" pitchFamily="34" charset="0"/>
              </a:rPr>
              <a:t>How is your program or department generating and sharing this information? </a:t>
            </a:r>
            <a:endParaRPr lang="en-US" sz="3600" i="1" dirty="0">
              <a:solidFill>
                <a:srgbClr val="00457C"/>
              </a:solidFill>
              <a:latin typeface="Aptos" panose="020B0004020202020204" pitchFamily="34" charset="0"/>
            </a:endParaRPr>
          </a:p>
          <a:p>
            <a:endParaRPr lang="en-US" sz="2000" dirty="0">
              <a:solidFill>
                <a:srgbClr val="00457C"/>
              </a:solidFill>
              <a:latin typeface="Aptos" panose="020B0004020202020204" pitchFamily="34" charset="0"/>
            </a:endParaRPr>
          </a:p>
        </p:txBody>
      </p:sp>
      <p:grpSp>
        <p:nvGrpSpPr>
          <p:cNvPr id="3" name="Group 2">
            <a:extLst>
              <a:ext uri="{FF2B5EF4-FFF2-40B4-BE49-F238E27FC236}">
                <a16:creationId xmlns:a16="http://schemas.microsoft.com/office/drawing/2014/main" id="{ED00411A-7128-E888-AC88-FB8825F190F6}"/>
              </a:ext>
            </a:extLst>
          </p:cNvPr>
          <p:cNvGrpSpPr/>
          <p:nvPr/>
        </p:nvGrpSpPr>
        <p:grpSpPr>
          <a:xfrm>
            <a:off x="488022" y="5540011"/>
            <a:ext cx="5141408" cy="874490"/>
            <a:chOff x="954592" y="5817996"/>
            <a:chExt cx="5141408" cy="874490"/>
          </a:xfrm>
        </p:grpSpPr>
        <p:pic>
          <p:nvPicPr>
            <p:cNvPr id="4" name="Picture 3">
              <a:extLst>
                <a:ext uri="{FF2B5EF4-FFF2-40B4-BE49-F238E27FC236}">
                  <a16:creationId xmlns:a16="http://schemas.microsoft.com/office/drawing/2014/main" id="{CCF4C952-324E-874A-F6F6-C344813E698C}"/>
                </a:ext>
              </a:extLst>
            </p:cNvPr>
            <p:cNvPicPr>
              <a:picLocks noChangeAspect="1"/>
            </p:cNvPicPr>
            <p:nvPr/>
          </p:nvPicPr>
          <p:blipFill>
            <a:blip r:embed="rId4"/>
            <a:stretch>
              <a:fillRect/>
            </a:stretch>
          </p:blipFill>
          <p:spPr>
            <a:xfrm>
              <a:off x="954592" y="5817996"/>
              <a:ext cx="765532" cy="788794"/>
            </a:xfrm>
            <a:prstGeom prst="rect">
              <a:avLst/>
            </a:prstGeom>
          </p:spPr>
        </p:pic>
        <p:sp>
          <p:nvSpPr>
            <p:cNvPr id="5" name="TextBox 4">
              <a:extLst>
                <a:ext uri="{FF2B5EF4-FFF2-40B4-BE49-F238E27FC236}">
                  <a16:creationId xmlns:a16="http://schemas.microsoft.com/office/drawing/2014/main" id="{22BD8969-F781-0AC3-AE94-8EF01D4E3CDC}"/>
                </a:ext>
              </a:extLst>
            </p:cNvPr>
            <p:cNvSpPr txBox="1"/>
            <p:nvPr/>
          </p:nvSpPr>
          <p:spPr>
            <a:xfrm>
              <a:off x="1720124" y="5861489"/>
              <a:ext cx="4375876" cy="830997"/>
            </a:xfrm>
            <a:prstGeom prst="rect">
              <a:avLst/>
            </a:prstGeom>
            <a:noFill/>
          </p:spPr>
          <p:txBody>
            <a:bodyPr wrap="square" rtlCol="0">
              <a:spAutoFit/>
            </a:bodyPr>
            <a:lstStyle/>
            <a:p>
              <a:r>
                <a:rPr lang="en-US" sz="1600" i="1" dirty="0">
                  <a:solidFill>
                    <a:srgbClr val="00457C"/>
                  </a:solidFill>
                  <a:latin typeface="Aptos" panose="020B0004020202020204" pitchFamily="34" charset="0"/>
                </a:rPr>
                <a:t>Your area’s guidelines on AI might be a component of this answer. </a:t>
              </a:r>
            </a:p>
            <a:p>
              <a:endParaRPr lang="en-US" sz="1600" i="1" dirty="0">
                <a:latin typeface="Aptos" panose="020B0004020202020204" pitchFamily="34" charset="0"/>
              </a:endParaRPr>
            </a:p>
          </p:txBody>
        </p:sp>
      </p:grpSp>
    </p:spTree>
    <p:extLst>
      <p:ext uri="{BB962C8B-B14F-4D97-AF65-F5344CB8AC3E}">
        <p14:creationId xmlns:p14="http://schemas.microsoft.com/office/powerpoint/2010/main" val="4010868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WEBSITE  (I/N)</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349245" y="1429911"/>
            <a:ext cx="10059414" cy="5509200"/>
          </a:xfrm>
          <a:prstGeom prst="rect">
            <a:avLst/>
          </a:prstGeom>
          <a:noFill/>
        </p:spPr>
        <p:txBody>
          <a:bodyPr wrap="square" rtlCol="0">
            <a:spAutoFit/>
          </a:bodyPr>
          <a:lstStyle/>
          <a:p>
            <a:r>
              <a:rPr lang="en-US" sz="3600" dirty="0">
                <a:solidFill>
                  <a:srgbClr val="00457C"/>
                </a:solidFill>
                <a:latin typeface="Aptos" panose="020B0004020202020204" pitchFamily="34" charset="0"/>
              </a:rPr>
              <a:t>Please review your program or department’s website and provide the following information:</a:t>
            </a:r>
          </a:p>
          <a:p>
            <a:pPr marL="1150938" indent="-233363">
              <a:buFont typeface="Arial" panose="020B0604020202020204" pitchFamily="34" charset="0"/>
              <a:buChar char="•"/>
            </a:pPr>
            <a:r>
              <a:rPr lang="en-US" sz="3200" dirty="0">
                <a:solidFill>
                  <a:srgbClr val="00457C"/>
                </a:solidFill>
                <a:latin typeface="Aptos" panose="020B0004020202020204" pitchFamily="34" charset="0"/>
              </a:rPr>
              <a:t>Who is the target audience of your website?</a:t>
            </a:r>
          </a:p>
          <a:p>
            <a:pPr marL="1150938" indent="-233363">
              <a:buFont typeface="Arial" panose="020B0604020202020204" pitchFamily="34" charset="0"/>
              <a:buChar char="•"/>
            </a:pPr>
            <a:r>
              <a:rPr lang="en-US" sz="3200" dirty="0">
                <a:solidFill>
                  <a:srgbClr val="00457C"/>
                </a:solidFill>
                <a:latin typeface="Aptos" panose="020B0004020202020204" pitchFamily="34" charset="0"/>
              </a:rPr>
              <a:t>Does your website provide your target audience with clear, complete, and relevant information?</a:t>
            </a:r>
          </a:p>
          <a:p>
            <a:pPr marL="1150938" indent="-233363">
              <a:buFont typeface="Arial" panose="020B0604020202020204" pitchFamily="34" charset="0"/>
              <a:buChar char="•"/>
            </a:pPr>
            <a:r>
              <a:rPr lang="en-US" sz="3200" dirty="0">
                <a:solidFill>
                  <a:srgbClr val="00457C"/>
                </a:solidFill>
                <a:latin typeface="Aptos" panose="020B0004020202020204" pitchFamily="34" charset="0"/>
              </a:rPr>
              <a:t>Are there any broken links, outdated pages, or information that need to be updated or removed?</a:t>
            </a:r>
          </a:p>
          <a:p>
            <a:pPr marL="1150938" indent="-233363">
              <a:buFont typeface="Arial" panose="020B0604020202020204" pitchFamily="34" charset="0"/>
              <a:buChar char="•"/>
            </a:pPr>
            <a:r>
              <a:rPr lang="en-US" sz="3200" dirty="0">
                <a:solidFill>
                  <a:srgbClr val="00457C"/>
                </a:solidFill>
                <a:latin typeface="Aptos" panose="020B0004020202020204" pitchFamily="34" charset="0"/>
              </a:rPr>
              <a:t>What is your scheduled process for reviewing your website content?</a:t>
            </a:r>
          </a:p>
          <a:p>
            <a:endParaRPr lang="en-US" sz="3600" i="1" dirty="0">
              <a:solidFill>
                <a:srgbClr val="00457C"/>
              </a:solidFill>
              <a:latin typeface="Aptos" panose="020B0004020202020204" pitchFamily="34" charset="0"/>
            </a:endParaRPr>
          </a:p>
          <a:p>
            <a:endParaRPr lang="en-US" sz="2000" dirty="0">
              <a:solidFill>
                <a:srgbClr val="00457C"/>
              </a:solidFill>
              <a:latin typeface="Aptos" panose="020B0004020202020204" pitchFamily="34" charset="0"/>
            </a:endParaRPr>
          </a:p>
        </p:txBody>
      </p:sp>
      <p:grpSp>
        <p:nvGrpSpPr>
          <p:cNvPr id="3" name="Group 2">
            <a:extLst>
              <a:ext uri="{FF2B5EF4-FFF2-40B4-BE49-F238E27FC236}">
                <a16:creationId xmlns:a16="http://schemas.microsoft.com/office/drawing/2014/main" id="{ED00411A-7128-E888-AC88-FB8825F190F6}"/>
              </a:ext>
            </a:extLst>
          </p:cNvPr>
          <p:cNvGrpSpPr/>
          <p:nvPr/>
        </p:nvGrpSpPr>
        <p:grpSpPr>
          <a:xfrm>
            <a:off x="325791" y="6064621"/>
            <a:ext cx="5141408" cy="874490"/>
            <a:chOff x="954592" y="5817996"/>
            <a:chExt cx="5141408" cy="874490"/>
          </a:xfrm>
        </p:grpSpPr>
        <p:pic>
          <p:nvPicPr>
            <p:cNvPr id="4" name="Picture 3">
              <a:extLst>
                <a:ext uri="{FF2B5EF4-FFF2-40B4-BE49-F238E27FC236}">
                  <a16:creationId xmlns:a16="http://schemas.microsoft.com/office/drawing/2014/main" id="{CCF4C952-324E-874A-F6F6-C344813E698C}"/>
                </a:ext>
              </a:extLst>
            </p:cNvPr>
            <p:cNvPicPr>
              <a:picLocks noChangeAspect="1"/>
            </p:cNvPicPr>
            <p:nvPr/>
          </p:nvPicPr>
          <p:blipFill>
            <a:blip r:embed="rId4"/>
            <a:stretch>
              <a:fillRect/>
            </a:stretch>
          </p:blipFill>
          <p:spPr>
            <a:xfrm>
              <a:off x="954592" y="5817996"/>
              <a:ext cx="765532" cy="788794"/>
            </a:xfrm>
            <a:prstGeom prst="rect">
              <a:avLst/>
            </a:prstGeom>
          </p:spPr>
        </p:pic>
        <p:sp>
          <p:nvSpPr>
            <p:cNvPr id="5" name="TextBox 4">
              <a:extLst>
                <a:ext uri="{FF2B5EF4-FFF2-40B4-BE49-F238E27FC236}">
                  <a16:creationId xmlns:a16="http://schemas.microsoft.com/office/drawing/2014/main" id="{22BD8969-F781-0AC3-AE94-8EF01D4E3CDC}"/>
                </a:ext>
              </a:extLst>
            </p:cNvPr>
            <p:cNvSpPr txBox="1"/>
            <p:nvPr/>
          </p:nvSpPr>
          <p:spPr>
            <a:xfrm>
              <a:off x="1720124" y="5861489"/>
              <a:ext cx="4375876" cy="830997"/>
            </a:xfrm>
            <a:prstGeom prst="rect">
              <a:avLst/>
            </a:prstGeom>
            <a:noFill/>
          </p:spPr>
          <p:txBody>
            <a:bodyPr wrap="square" rtlCol="0">
              <a:spAutoFit/>
            </a:bodyPr>
            <a:lstStyle/>
            <a:p>
              <a:r>
                <a:rPr lang="en-US" sz="1600" i="1" dirty="0">
                  <a:solidFill>
                    <a:srgbClr val="00457C"/>
                  </a:solidFill>
                  <a:latin typeface="Aptos" panose="020B0004020202020204" pitchFamily="34" charset="0"/>
                </a:rPr>
                <a:t>Look at your website from the eyes of someone who does not know ANYTHING about your area.</a:t>
              </a:r>
            </a:p>
            <a:p>
              <a:endParaRPr lang="en-US" sz="1600" i="1" dirty="0">
                <a:latin typeface="Aptos" panose="020B0004020202020204" pitchFamily="34" charset="0"/>
              </a:endParaRPr>
            </a:p>
          </p:txBody>
        </p:sp>
      </p:grpSp>
    </p:spTree>
    <p:extLst>
      <p:ext uri="{BB962C8B-B14F-4D97-AF65-F5344CB8AC3E}">
        <p14:creationId xmlns:p14="http://schemas.microsoft.com/office/powerpoint/2010/main" val="1875913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PROFESSIONAL DEVELOPMENT  (I/N)</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408239" y="1815915"/>
            <a:ext cx="10059414" cy="4832092"/>
          </a:xfrm>
          <a:prstGeom prst="rect">
            <a:avLst/>
          </a:prstGeom>
          <a:noFill/>
        </p:spPr>
        <p:txBody>
          <a:bodyPr wrap="square" rtlCol="0">
            <a:spAutoFit/>
          </a:bodyPr>
          <a:lstStyle/>
          <a:p>
            <a:r>
              <a:rPr lang="en-US" sz="3600" dirty="0">
                <a:solidFill>
                  <a:srgbClr val="00457C"/>
                </a:solidFill>
                <a:latin typeface="Aptos" panose="020B0004020202020204" pitchFamily="34" charset="0"/>
              </a:rPr>
              <a:t>What professional development opportunities has your program or department participated in during the last three years?</a:t>
            </a:r>
          </a:p>
          <a:p>
            <a:endParaRPr lang="en-US" sz="3600" dirty="0">
              <a:solidFill>
                <a:srgbClr val="00457C"/>
              </a:solidFill>
              <a:latin typeface="Aptos" panose="020B0004020202020204" pitchFamily="34" charset="0"/>
            </a:endParaRPr>
          </a:p>
          <a:p>
            <a:r>
              <a:rPr lang="en-US" sz="3600" dirty="0">
                <a:solidFill>
                  <a:srgbClr val="00457C"/>
                </a:solidFill>
                <a:latin typeface="Aptos" panose="020B0004020202020204" pitchFamily="34" charset="0"/>
              </a:rPr>
              <a:t>What areas of development does your program or department need in the next three years?</a:t>
            </a:r>
          </a:p>
          <a:p>
            <a:endParaRPr lang="en-US" sz="3600" dirty="0">
              <a:solidFill>
                <a:srgbClr val="00457C"/>
              </a:solidFill>
              <a:latin typeface="Aptos" panose="020B0004020202020204" pitchFamily="34" charset="0"/>
            </a:endParaRPr>
          </a:p>
          <a:p>
            <a:r>
              <a:rPr lang="en-US" sz="3600" i="1" dirty="0">
                <a:solidFill>
                  <a:srgbClr val="CF128C"/>
                </a:solidFill>
                <a:latin typeface="Aptos" panose="020B0004020202020204" pitchFamily="34" charset="0"/>
              </a:rPr>
              <a:t>Information Gathering Only </a:t>
            </a:r>
          </a:p>
          <a:p>
            <a:endParaRPr lang="en-US" sz="2000" dirty="0">
              <a:solidFill>
                <a:srgbClr val="00457C"/>
              </a:solidFill>
              <a:latin typeface="Aptos" panose="020B0004020202020204" pitchFamily="34" charset="0"/>
            </a:endParaRPr>
          </a:p>
        </p:txBody>
      </p:sp>
      <p:pic>
        <p:nvPicPr>
          <p:cNvPr id="6" name="Picture 5">
            <a:extLst>
              <a:ext uri="{FF2B5EF4-FFF2-40B4-BE49-F238E27FC236}">
                <a16:creationId xmlns:a16="http://schemas.microsoft.com/office/drawing/2014/main" id="{439F657D-9BCF-01F6-4A3C-A706392B98A5}"/>
              </a:ext>
            </a:extLst>
          </p:cNvPr>
          <p:cNvPicPr>
            <a:picLocks noChangeAspect="1"/>
          </p:cNvPicPr>
          <p:nvPr/>
        </p:nvPicPr>
        <p:blipFill>
          <a:blip r:embed="rId4"/>
          <a:stretch>
            <a:fillRect/>
          </a:stretch>
        </p:blipFill>
        <p:spPr>
          <a:xfrm>
            <a:off x="431339" y="5443042"/>
            <a:ext cx="911942" cy="875944"/>
          </a:xfrm>
          <a:prstGeom prst="rect">
            <a:avLst/>
          </a:prstGeom>
        </p:spPr>
      </p:pic>
    </p:spTree>
    <p:extLst>
      <p:ext uri="{BB962C8B-B14F-4D97-AF65-F5344CB8AC3E}">
        <p14:creationId xmlns:p14="http://schemas.microsoft.com/office/powerpoint/2010/main" val="3116277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CO-CURRICULAR  (I/N)</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504950" y="1343425"/>
            <a:ext cx="10059414" cy="5416868"/>
          </a:xfrm>
          <a:prstGeom prst="rect">
            <a:avLst/>
          </a:prstGeom>
          <a:noFill/>
        </p:spPr>
        <p:txBody>
          <a:bodyPr wrap="square" rtlCol="0">
            <a:spAutoFit/>
          </a:bodyPr>
          <a:lstStyle/>
          <a:p>
            <a:r>
              <a:rPr lang="en-US" sz="3600" dirty="0">
                <a:solidFill>
                  <a:srgbClr val="00457C"/>
                </a:solidFill>
                <a:latin typeface="Aptos" panose="020B0004020202020204" pitchFamily="34" charset="0"/>
              </a:rPr>
              <a:t>The Higher Learning Commission (HLC) defines “co-curricular” as learning activities, programs, and experiences that reinforce the institution’s missions and values and complement the formal curriculum.”</a:t>
            </a:r>
          </a:p>
          <a:p>
            <a:endParaRPr lang="en-US" dirty="0">
              <a:solidFill>
                <a:srgbClr val="00457C"/>
              </a:solidFill>
              <a:latin typeface="Aptos" panose="020B0004020202020204" pitchFamily="34" charset="0"/>
            </a:endParaRPr>
          </a:p>
          <a:p>
            <a:r>
              <a:rPr lang="en-US" sz="3600" dirty="0">
                <a:solidFill>
                  <a:srgbClr val="00457C"/>
                </a:solidFill>
                <a:latin typeface="Aptos" panose="020B0004020202020204" pitchFamily="34" charset="0"/>
              </a:rPr>
              <a:t>What co-curricular opportunities does your program or department provide to students?</a:t>
            </a:r>
          </a:p>
          <a:p>
            <a:endParaRPr lang="en-US" dirty="0">
              <a:solidFill>
                <a:srgbClr val="00457C"/>
              </a:solidFill>
              <a:latin typeface="Aptos" panose="020B0004020202020204" pitchFamily="34" charset="0"/>
            </a:endParaRPr>
          </a:p>
          <a:p>
            <a:r>
              <a:rPr lang="en-US" sz="3600" i="1" dirty="0">
                <a:solidFill>
                  <a:srgbClr val="CF128C"/>
                </a:solidFill>
                <a:latin typeface="Aptos" panose="020B0004020202020204" pitchFamily="34" charset="0"/>
              </a:rPr>
              <a:t>Information Gathering Only </a:t>
            </a:r>
          </a:p>
          <a:p>
            <a:endParaRPr lang="en-US" sz="2000" dirty="0">
              <a:solidFill>
                <a:srgbClr val="00457C"/>
              </a:solidFill>
              <a:latin typeface="Aptos" panose="020B0004020202020204" pitchFamily="34" charset="0"/>
            </a:endParaRPr>
          </a:p>
        </p:txBody>
      </p:sp>
      <p:pic>
        <p:nvPicPr>
          <p:cNvPr id="6" name="Picture 5">
            <a:extLst>
              <a:ext uri="{FF2B5EF4-FFF2-40B4-BE49-F238E27FC236}">
                <a16:creationId xmlns:a16="http://schemas.microsoft.com/office/drawing/2014/main" id="{439F657D-9BCF-01F6-4A3C-A706392B98A5}"/>
              </a:ext>
            </a:extLst>
          </p:cNvPr>
          <p:cNvPicPr>
            <a:picLocks noChangeAspect="1"/>
          </p:cNvPicPr>
          <p:nvPr/>
        </p:nvPicPr>
        <p:blipFill>
          <a:blip r:embed="rId4"/>
          <a:stretch>
            <a:fillRect/>
          </a:stretch>
        </p:blipFill>
        <p:spPr>
          <a:xfrm>
            <a:off x="431339" y="5443042"/>
            <a:ext cx="911942" cy="875944"/>
          </a:xfrm>
          <a:prstGeom prst="rect">
            <a:avLst/>
          </a:prstGeom>
        </p:spPr>
      </p:pic>
    </p:spTree>
    <p:extLst>
      <p:ext uri="{BB962C8B-B14F-4D97-AF65-F5344CB8AC3E}">
        <p14:creationId xmlns:p14="http://schemas.microsoft.com/office/powerpoint/2010/main" val="2360906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72BF44"/>
                </a:solidFill>
                <a:latin typeface="Aptos" panose="020B0004020202020204" pitchFamily="34" charset="0"/>
                <a:cs typeface="Arial" panose="020B0604020202020204" pitchFamily="34" charset="0"/>
              </a:rPr>
              <a:t>MARCIA’S FAVORITE   (I)</a:t>
            </a:r>
            <a:endParaRPr kumimoji="0" lang="en-US" sz="3600" b="1" i="0" u="none" strike="noStrike" kern="1200" cap="none" spc="0" normalizeH="0" baseline="0" noProof="0" dirty="0">
              <a:ln>
                <a:noFill/>
              </a:ln>
              <a:solidFill>
                <a:srgbClr val="72BF44"/>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408239" y="1815915"/>
            <a:ext cx="10059414" cy="3724096"/>
          </a:xfrm>
          <a:prstGeom prst="rect">
            <a:avLst/>
          </a:prstGeom>
          <a:noFill/>
        </p:spPr>
        <p:txBody>
          <a:bodyPr wrap="square" rtlCol="0">
            <a:spAutoFit/>
          </a:bodyPr>
          <a:lstStyle/>
          <a:p>
            <a:r>
              <a:rPr lang="en-US" sz="3600" dirty="0">
                <a:solidFill>
                  <a:srgbClr val="00457C"/>
                </a:solidFill>
                <a:latin typeface="Aptos" panose="020B0004020202020204" pitchFamily="34" charset="0"/>
              </a:rPr>
              <a:t>Please provide an example of how your program or department engages students in the following criteria: collecting, analyzing, and communicating information; mastering modes of inquiry or creative work; and developing skills adaptable to changing environments. </a:t>
            </a:r>
          </a:p>
          <a:p>
            <a:endParaRPr lang="en-US" sz="2000" dirty="0">
              <a:solidFill>
                <a:srgbClr val="00457C"/>
              </a:solidFill>
              <a:latin typeface="Aptos" panose="020B0004020202020204" pitchFamily="34" charset="0"/>
            </a:endParaRPr>
          </a:p>
        </p:txBody>
      </p:sp>
      <p:grpSp>
        <p:nvGrpSpPr>
          <p:cNvPr id="6" name="Group 5">
            <a:extLst>
              <a:ext uri="{FF2B5EF4-FFF2-40B4-BE49-F238E27FC236}">
                <a16:creationId xmlns:a16="http://schemas.microsoft.com/office/drawing/2014/main" id="{95C203F0-2FE5-3C04-68C0-185E6FA15FC8}"/>
              </a:ext>
            </a:extLst>
          </p:cNvPr>
          <p:cNvGrpSpPr/>
          <p:nvPr/>
        </p:nvGrpSpPr>
        <p:grpSpPr>
          <a:xfrm>
            <a:off x="724347" y="5492254"/>
            <a:ext cx="5141408" cy="874490"/>
            <a:chOff x="954592" y="5817996"/>
            <a:chExt cx="5141408" cy="874490"/>
          </a:xfrm>
        </p:grpSpPr>
        <p:pic>
          <p:nvPicPr>
            <p:cNvPr id="7" name="Picture 6">
              <a:extLst>
                <a:ext uri="{FF2B5EF4-FFF2-40B4-BE49-F238E27FC236}">
                  <a16:creationId xmlns:a16="http://schemas.microsoft.com/office/drawing/2014/main" id="{6FEAB6BE-FA02-D5DA-195B-960F93A08C69}"/>
                </a:ext>
              </a:extLst>
            </p:cNvPr>
            <p:cNvPicPr>
              <a:picLocks noChangeAspect="1"/>
            </p:cNvPicPr>
            <p:nvPr/>
          </p:nvPicPr>
          <p:blipFill>
            <a:blip r:embed="rId4"/>
            <a:stretch>
              <a:fillRect/>
            </a:stretch>
          </p:blipFill>
          <p:spPr>
            <a:xfrm>
              <a:off x="954592" y="5817996"/>
              <a:ext cx="765532" cy="788794"/>
            </a:xfrm>
            <a:prstGeom prst="rect">
              <a:avLst/>
            </a:prstGeom>
          </p:spPr>
        </p:pic>
        <p:sp>
          <p:nvSpPr>
            <p:cNvPr id="8" name="TextBox 7">
              <a:extLst>
                <a:ext uri="{FF2B5EF4-FFF2-40B4-BE49-F238E27FC236}">
                  <a16:creationId xmlns:a16="http://schemas.microsoft.com/office/drawing/2014/main" id="{B12247EB-F597-8429-F8E8-9712953CB772}"/>
                </a:ext>
              </a:extLst>
            </p:cNvPr>
            <p:cNvSpPr txBox="1"/>
            <p:nvPr/>
          </p:nvSpPr>
          <p:spPr>
            <a:xfrm>
              <a:off x="1720124" y="5861489"/>
              <a:ext cx="4375876" cy="830997"/>
            </a:xfrm>
            <a:prstGeom prst="rect">
              <a:avLst/>
            </a:prstGeom>
            <a:noFill/>
          </p:spPr>
          <p:txBody>
            <a:bodyPr wrap="square" rtlCol="0">
              <a:spAutoFit/>
            </a:bodyPr>
            <a:lstStyle/>
            <a:p>
              <a:r>
                <a:rPr lang="en-US" sz="1600" i="1" dirty="0">
                  <a:solidFill>
                    <a:srgbClr val="00457C"/>
                  </a:solidFill>
                  <a:latin typeface="Aptos" panose="020B0004020202020204" pitchFamily="34" charset="0"/>
                </a:rPr>
                <a:t>This question may help with your assessment of several of our ILOs. </a:t>
              </a:r>
            </a:p>
            <a:p>
              <a:endParaRPr lang="en-US" sz="1600" i="1" dirty="0">
                <a:latin typeface="Aptos" panose="020B0004020202020204" pitchFamily="34" charset="0"/>
              </a:endParaRPr>
            </a:p>
          </p:txBody>
        </p:sp>
      </p:grpSp>
    </p:spTree>
    <p:extLst>
      <p:ext uri="{BB962C8B-B14F-4D97-AF65-F5344CB8AC3E}">
        <p14:creationId xmlns:p14="http://schemas.microsoft.com/office/powerpoint/2010/main" val="1566727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72BF44"/>
                </a:solidFill>
                <a:latin typeface="Aptos" panose="020B0004020202020204" pitchFamily="34" charset="0"/>
                <a:cs typeface="Arial" panose="020B0604020202020204" pitchFamily="34" charset="0"/>
              </a:rPr>
              <a:t>SHORT-TERM TRAINING   (I)</a:t>
            </a:r>
            <a:endParaRPr kumimoji="0" lang="en-US" sz="3600" b="1" i="0" u="none" strike="noStrike" kern="1200" cap="none" spc="0" normalizeH="0" baseline="0" noProof="0" dirty="0">
              <a:ln>
                <a:noFill/>
              </a:ln>
              <a:solidFill>
                <a:srgbClr val="72BF44"/>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504950" y="1343425"/>
            <a:ext cx="10059414" cy="5078313"/>
          </a:xfrm>
          <a:prstGeom prst="rect">
            <a:avLst/>
          </a:prstGeom>
          <a:noFill/>
        </p:spPr>
        <p:txBody>
          <a:bodyPr wrap="square" rtlCol="0">
            <a:spAutoFit/>
          </a:bodyPr>
          <a:lstStyle/>
          <a:p>
            <a:r>
              <a:rPr lang="en-US" sz="3600" dirty="0">
                <a:solidFill>
                  <a:srgbClr val="00457C"/>
                </a:solidFill>
                <a:latin typeface="Aptos" panose="020B0004020202020204" pitchFamily="34" charset="0"/>
              </a:rPr>
              <a:t>Has your program or department developed any short-term trainings?</a:t>
            </a:r>
          </a:p>
          <a:p>
            <a:endParaRPr lang="en-US" sz="3600" dirty="0">
              <a:solidFill>
                <a:srgbClr val="00457C"/>
              </a:solidFill>
              <a:latin typeface="Aptos" panose="020B0004020202020204" pitchFamily="34" charset="0"/>
            </a:endParaRPr>
          </a:p>
          <a:p>
            <a:pPr marL="571500" indent="-571500">
              <a:buFont typeface="Arial" panose="020B0604020202020204" pitchFamily="34" charset="0"/>
              <a:buChar char="•"/>
            </a:pPr>
            <a:r>
              <a:rPr lang="en-US" sz="3600" dirty="0">
                <a:solidFill>
                  <a:srgbClr val="00457C"/>
                </a:solidFill>
                <a:latin typeface="Aptos" panose="020B0004020202020204" pitchFamily="34" charset="0"/>
              </a:rPr>
              <a:t>If yes, what worked well? What good practices can you share?</a:t>
            </a:r>
          </a:p>
          <a:p>
            <a:pPr marL="571500" indent="-571500">
              <a:buFont typeface="Arial" panose="020B0604020202020204" pitchFamily="34" charset="0"/>
              <a:buChar char="•"/>
            </a:pPr>
            <a:r>
              <a:rPr lang="en-US" sz="3600" dirty="0">
                <a:solidFill>
                  <a:srgbClr val="00457C"/>
                </a:solidFill>
                <a:latin typeface="Aptos" panose="020B0004020202020204" pitchFamily="34" charset="0"/>
              </a:rPr>
              <a:t>If not, what resources or help do you need to assist with short-term training development?</a:t>
            </a:r>
          </a:p>
          <a:p>
            <a:pPr marL="571500" indent="-571500">
              <a:buFont typeface="Arial" panose="020B0604020202020204" pitchFamily="34" charset="0"/>
              <a:buChar char="•"/>
            </a:pPr>
            <a:endParaRPr lang="en-US" sz="3600" dirty="0">
              <a:solidFill>
                <a:srgbClr val="00457C"/>
              </a:solidFill>
              <a:latin typeface="Aptos" panose="020B0004020202020204" pitchFamily="34" charset="0"/>
            </a:endParaRPr>
          </a:p>
          <a:p>
            <a:r>
              <a:rPr lang="en-US" sz="3600" i="1" dirty="0">
                <a:solidFill>
                  <a:srgbClr val="CF128C"/>
                </a:solidFill>
                <a:latin typeface="Aptos" panose="020B0004020202020204" pitchFamily="34" charset="0"/>
              </a:rPr>
              <a:t>Information Gathering Only </a:t>
            </a:r>
            <a:endParaRPr lang="en-US" sz="2000" dirty="0">
              <a:solidFill>
                <a:srgbClr val="00457C"/>
              </a:solidFill>
              <a:latin typeface="Aptos" panose="020B0004020202020204" pitchFamily="34" charset="0"/>
            </a:endParaRPr>
          </a:p>
        </p:txBody>
      </p:sp>
      <p:pic>
        <p:nvPicPr>
          <p:cNvPr id="3" name="Picture 2">
            <a:extLst>
              <a:ext uri="{FF2B5EF4-FFF2-40B4-BE49-F238E27FC236}">
                <a16:creationId xmlns:a16="http://schemas.microsoft.com/office/drawing/2014/main" id="{F15706F0-3EC8-EDDC-E6F4-14337ADBE8CC}"/>
              </a:ext>
            </a:extLst>
          </p:cNvPr>
          <p:cNvPicPr>
            <a:picLocks noChangeAspect="1"/>
          </p:cNvPicPr>
          <p:nvPr/>
        </p:nvPicPr>
        <p:blipFill>
          <a:blip r:embed="rId4"/>
          <a:stretch>
            <a:fillRect/>
          </a:stretch>
        </p:blipFill>
        <p:spPr>
          <a:xfrm>
            <a:off x="431339" y="5443042"/>
            <a:ext cx="911942" cy="875944"/>
          </a:xfrm>
          <a:prstGeom prst="rect">
            <a:avLst/>
          </a:prstGeom>
        </p:spPr>
      </p:pic>
    </p:spTree>
    <p:extLst>
      <p:ext uri="{BB962C8B-B14F-4D97-AF65-F5344CB8AC3E}">
        <p14:creationId xmlns:p14="http://schemas.microsoft.com/office/powerpoint/2010/main" val="2337964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pic>
        <p:nvPicPr>
          <p:cNvPr id="1026" name="Picture 2" descr="Seven Strategies for Handling Difficult Questions - What to Say When You  Don't Know the Answer - ProEdge Skills, Inc.">
            <a:extLst>
              <a:ext uri="{FF2B5EF4-FFF2-40B4-BE49-F238E27FC236}">
                <a16:creationId xmlns:a16="http://schemas.microsoft.com/office/drawing/2014/main" id="{6AE4E90E-00C3-E47B-4256-B622EE45A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047750"/>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5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F128C"/>
                </a:solidFill>
                <a:effectLst/>
                <a:uLnTx/>
                <a:uFillTx/>
                <a:latin typeface="Aptos" panose="020B0004020202020204" pitchFamily="34" charset="0"/>
                <a:ea typeface="+mn-ea"/>
                <a:cs typeface="Arial" panose="020B0604020202020204" pitchFamily="34" charset="0"/>
              </a:rPr>
              <a:t>WHY</a:t>
            </a:r>
            <a:r>
              <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rPr>
              <a:t> DO WE DO PROGRAM REVIEW?</a:t>
            </a: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3" name="TextBox 2">
            <a:extLst>
              <a:ext uri="{FF2B5EF4-FFF2-40B4-BE49-F238E27FC236}">
                <a16:creationId xmlns:a16="http://schemas.microsoft.com/office/drawing/2014/main" id="{7EFC1B43-EB0D-6567-5B7C-741ADB7599BA}"/>
              </a:ext>
            </a:extLst>
          </p:cNvPr>
          <p:cNvSpPr txBox="1"/>
          <p:nvPr/>
        </p:nvSpPr>
        <p:spPr>
          <a:xfrm>
            <a:off x="1429753" y="1585550"/>
            <a:ext cx="10208969" cy="4247317"/>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00457C"/>
                </a:solidFill>
                <a:latin typeface="Aptos" panose="020B0004020202020204" pitchFamily="34" charset="0"/>
              </a:rPr>
              <a:t>Reflective look at successes and shortcomings</a:t>
            </a:r>
          </a:p>
          <a:p>
            <a:pPr marL="571500" indent="-571500">
              <a:buFont typeface="Arial" panose="020B0604020202020204" pitchFamily="34" charset="0"/>
              <a:buChar char="•"/>
            </a:pPr>
            <a:r>
              <a:rPr lang="en-US" sz="3600" dirty="0">
                <a:solidFill>
                  <a:srgbClr val="00457C"/>
                </a:solidFill>
                <a:latin typeface="Aptos" panose="020B0004020202020204" pitchFamily="34" charset="0"/>
              </a:rPr>
              <a:t>Sets a standard for your area</a:t>
            </a:r>
          </a:p>
          <a:p>
            <a:pPr marL="571500" indent="-571500">
              <a:buFont typeface="Arial" panose="020B0604020202020204" pitchFamily="34" charset="0"/>
              <a:buChar char="•"/>
            </a:pPr>
            <a:r>
              <a:rPr lang="en-US" sz="3600" dirty="0">
                <a:solidFill>
                  <a:srgbClr val="00457C"/>
                </a:solidFill>
                <a:latin typeface="Aptos" panose="020B0004020202020204" pitchFamily="34" charset="0"/>
              </a:rPr>
              <a:t>  Can lead to </a:t>
            </a:r>
          </a:p>
          <a:p>
            <a:pPr marL="1717675" lvl="1" indent="-571500">
              <a:buFont typeface="Arial" panose="020B0604020202020204" pitchFamily="34" charset="0"/>
              <a:buChar char="•"/>
            </a:pPr>
            <a:r>
              <a:rPr lang="en-US" sz="3600" dirty="0">
                <a:solidFill>
                  <a:srgbClr val="00457C"/>
                </a:solidFill>
                <a:latin typeface="Aptos" panose="020B0004020202020204" pitchFamily="34" charset="0"/>
              </a:rPr>
              <a:t>Improvement</a:t>
            </a:r>
          </a:p>
          <a:p>
            <a:pPr marL="1717675" lvl="1" indent="-571500">
              <a:buFont typeface="Arial" panose="020B0604020202020204" pitchFamily="34" charset="0"/>
              <a:buChar char="•"/>
            </a:pPr>
            <a:r>
              <a:rPr lang="en-US" sz="3600" dirty="0">
                <a:solidFill>
                  <a:srgbClr val="00457C"/>
                </a:solidFill>
                <a:latin typeface="Aptos" panose="020B0004020202020204" pitchFamily="34" charset="0"/>
              </a:rPr>
              <a:t>Greater efficiency</a:t>
            </a:r>
          </a:p>
          <a:p>
            <a:pPr marL="1717675" lvl="1" indent="-571500">
              <a:buFont typeface="Arial" panose="020B0604020202020204" pitchFamily="34" charset="0"/>
              <a:buChar char="•"/>
            </a:pPr>
            <a:r>
              <a:rPr lang="en-US" sz="3600" dirty="0">
                <a:solidFill>
                  <a:srgbClr val="00457C"/>
                </a:solidFill>
                <a:latin typeface="Aptos" panose="020B0004020202020204" pitchFamily="34" charset="0"/>
              </a:rPr>
              <a:t>Changes</a:t>
            </a:r>
          </a:p>
          <a:p>
            <a:pPr marL="571500" indent="-571500">
              <a:buFont typeface="Arial" panose="020B0604020202020204" pitchFamily="34" charset="0"/>
              <a:buChar char="•"/>
            </a:pPr>
            <a:r>
              <a:rPr lang="en-US" sz="3600" dirty="0">
                <a:solidFill>
                  <a:srgbClr val="00457C"/>
                </a:solidFill>
                <a:latin typeface="Aptos" panose="020B0004020202020204" pitchFamily="34" charset="0"/>
              </a:rPr>
              <a:t>  Requirement of HLC and other accreditors</a:t>
            </a:r>
          </a:p>
          <a:p>
            <a:endParaRPr lang="en-US" dirty="0"/>
          </a:p>
        </p:txBody>
      </p:sp>
      <p:pic>
        <p:nvPicPr>
          <p:cNvPr id="4" name="Picture 2" descr="Detective Magnifying Glass">
            <a:extLst>
              <a:ext uri="{FF2B5EF4-FFF2-40B4-BE49-F238E27FC236}">
                <a16:creationId xmlns:a16="http://schemas.microsoft.com/office/drawing/2014/main" id="{0E794CCF-0696-0A2B-C2A4-5FBFBB8CC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45166">
            <a:off x="9031451" y="2794726"/>
            <a:ext cx="1828960" cy="182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355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pic>
        <p:nvPicPr>
          <p:cNvPr id="2050" name="Picture 2" descr="Friendship Circle / Resources">
            <a:extLst>
              <a:ext uri="{FF2B5EF4-FFF2-40B4-BE49-F238E27FC236}">
                <a16:creationId xmlns:a16="http://schemas.microsoft.com/office/drawing/2014/main" id="{EEB9BE5D-2A6E-BB87-DA93-FE64A7989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571625"/>
            <a:ext cx="59436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16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HOW</a:t>
            </a:r>
            <a:r>
              <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rPr>
              <a:t> WE DO PROGRAM REVIEW?</a:t>
            </a: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3" name="TextBox 2">
            <a:extLst>
              <a:ext uri="{FF2B5EF4-FFF2-40B4-BE49-F238E27FC236}">
                <a16:creationId xmlns:a16="http://schemas.microsoft.com/office/drawing/2014/main" id="{7EFC1B43-EB0D-6567-5B7C-741ADB7599BA}"/>
              </a:ext>
            </a:extLst>
          </p:cNvPr>
          <p:cNvSpPr txBox="1"/>
          <p:nvPr/>
        </p:nvSpPr>
        <p:spPr>
          <a:xfrm>
            <a:off x="1429753" y="1585550"/>
            <a:ext cx="10558829"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00457C"/>
                </a:solidFill>
                <a:latin typeface="Aptos" panose="020B0004020202020204" pitchFamily="34" charset="0"/>
              </a:rPr>
              <a:t>Three-year cycle</a:t>
            </a:r>
          </a:p>
          <a:p>
            <a:pPr marL="571500" indent="-571500">
              <a:buFont typeface="Arial" panose="020B0604020202020204" pitchFamily="34" charset="0"/>
              <a:buChar char="•"/>
            </a:pPr>
            <a:r>
              <a:rPr lang="en-US" sz="3600" dirty="0">
                <a:solidFill>
                  <a:srgbClr val="00457C"/>
                </a:solidFill>
                <a:latin typeface="Aptos" panose="020B0004020202020204" pitchFamily="34" charset="0"/>
              </a:rPr>
              <a:t>Data Review</a:t>
            </a:r>
          </a:p>
          <a:p>
            <a:pPr marL="571500" indent="-571500">
              <a:buFont typeface="Arial" panose="020B0604020202020204" pitchFamily="34" charset="0"/>
              <a:buChar char="•"/>
            </a:pPr>
            <a:r>
              <a:rPr lang="en-US" sz="3600" dirty="0">
                <a:solidFill>
                  <a:srgbClr val="00457C"/>
                </a:solidFill>
                <a:latin typeface="Aptos" panose="020B0004020202020204" pitchFamily="34" charset="0"/>
              </a:rPr>
              <a:t>Reflective answers to questions that are linked to:</a:t>
            </a:r>
          </a:p>
          <a:p>
            <a:pPr marL="1485900" lvl="2" indent="-571500">
              <a:buFont typeface="Arial" panose="020B0604020202020204" pitchFamily="34" charset="0"/>
              <a:buChar char="•"/>
            </a:pPr>
            <a:r>
              <a:rPr lang="en-US" sz="3600" dirty="0">
                <a:solidFill>
                  <a:srgbClr val="00457C"/>
                </a:solidFill>
                <a:latin typeface="Aptos" panose="020B0004020202020204" pitchFamily="34" charset="0"/>
              </a:rPr>
              <a:t>OTC Strategic Plan</a:t>
            </a:r>
          </a:p>
          <a:p>
            <a:pPr marL="1485900" lvl="2" indent="-571500">
              <a:buFont typeface="Arial" panose="020B0604020202020204" pitchFamily="34" charset="0"/>
              <a:buChar char="•"/>
            </a:pPr>
            <a:r>
              <a:rPr lang="en-US" sz="3600" dirty="0">
                <a:solidFill>
                  <a:srgbClr val="00457C"/>
                </a:solidFill>
                <a:latin typeface="Aptos" panose="020B0004020202020204" pitchFamily="34" charset="0"/>
              </a:rPr>
              <a:t>HLC Criteria</a:t>
            </a:r>
          </a:p>
          <a:p>
            <a:pPr marL="571500" indent="-571500">
              <a:buFont typeface="Arial" panose="020B0604020202020204" pitchFamily="34" charset="0"/>
              <a:buChar char="•"/>
            </a:pPr>
            <a:r>
              <a:rPr lang="en-US" sz="3600" dirty="0">
                <a:solidFill>
                  <a:srgbClr val="00457C"/>
                </a:solidFill>
                <a:latin typeface="Aptos" panose="020B0004020202020204" pitchFamily="34" charset="0"/>
              </a:rPr>
              <a:t>Peer Review </a:t>
            </a:r>
          </a:p>
          <a:p>
            <a:pPr marL="1485900" lvl="2" indent="-571500">
              <a:buFont typeface="Arial" panose="020B0604020202020204" pitchFamily="34" charset="0"/>
              <a:buChar char="•"/>
            </a:pPr>
            <a:r>
              <a:rPr lang="en-US" sz="3600" dirty="0">
                <a:solidFill>
                  <a:srgbClr val="00457C"/>
                </a:solidFill>
                <a:latin typeface="Aptos" panose="020B0004020202020204" pitchFamily="34" charset="0"/>
              </a:rPr>
              <a:t>Objective review of the document from folks outside your area. </a:t>
            </a:r>
          </a:p>
        </p:txBody>
      </p:sp>
      <p:pic>
        <p:nvPicPr>
          <p:cNvPr id="4" name="Picture 2" descr="Detective Magnifying Glass">
            <a:extLst>
              <a:ext uri="{FF2B5EF4-FFF2-40B4-BE49-F238E27FC236}">
                <a16:creationId xmlns:a16="http://schemas.microsoft.com/office/drawing/2014/main" id="{0E794CCF-0696-0A2B-C2A4-5FBFBB8CC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45166">
            <a:off x="10405070" y="3384861"/>
            <a:ext cx="1449850" cy="144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23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REMEMBER, </a:t>
            </a:r>
            <a:r>
              <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rPr>
              <a:t>PROGRAM REVIEW IS</a:t>
            </a: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3" name="TextBox 2">
            <a:extLst>
              <a:ext uri="{FF2B5EF4-FFF2-40B4-BE49-F238E27FC236}">
                <a16:creationId xmlns:a16="http://schemas.microsoft.com/office/drawing/2014/main" id="{7EFC1B43-EB0D-6567-5B7C-741ADB7599BA}"/>
              </a:ext>
            </a:extLst>
          </p:cNvPr>
          <p:cNvSpPr txBox="1"/>
          <p:nvPr/>
        </p:nvSpPr>
        <p:spPr>
          <a:xfrm>
            <a:off x="1429753" y="1761459"/>
            <a:ext cx="5318917"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00457C"/>
                </a:solidFill>
                <a:latin typeface="Aptos" panose="020B0004020202020204" pitchFamily="34" charset="0"/>
              </a:rPr>
              <a:t>a discussion</a:t>
            </a:r>
          </a:p>
          <a:p>
            <a:endParaRPr lang="en-US" sz="3600" dirty="0">
              <a:solidFill>
                <a:srgbClr val="00457C"/>
              </a:solidFill>
              <a:latin typeface="Aptos" panose="020B0004020202020204" pitchFamily="34" charset="0"/>
            </a:endParaRPr>
          </a:p>
          <a:p>
            <a:pPr marL="571500" indent="-571500">
              <a:buFont typeface="Arial" panose="020B0604020202020204" pitchFamily="34" charset="0"/>
              <a:buChar char="•"/>
            </a:pPr>
            <a:r>
              <a:rPr lang="en-US" sz="3600" dirty="0">
                <a:solidFill>
                  <a:srgbClr val="00457C"/>
                </a:solidFill>
                <a:latin typeface="Aptos" panose="020B0004020202020204" pitchFamily="34" charset="0"/>
              </a:rPr>
              <a:t>a chance to collaborate with others</a:t>
            </a:r>
          </a:p>
          <a:p>
            <a:endParaRPr lang="en-US" sz="3600" dirty="0">
              <a:solidFill>
                <a:srgbClr val="00457C"/>
              </a:solidFill>
              <a:latin typeface="Aptos" panose="020B0004020202020204" pitchFamily="34" charset="0"/>
            </a:endParaRPr>
          </a:p>
          <a:p>
            <a:pPr marL="571500" indent="-571500">
              <a:buFont typeface="Arial" panose="020B0604020202020204" pitchFamily="34" charset="0"/>
              <a:buChar char="•"/>
            </a:pPr>
            <a:r>
              <a:rPr lang="en-US" sz="3600" dirty="0">
                <a:solidFill>
                  <a:srgbClr val="00457C"/>
                </a:solidFill>
                <a:latin typeface="Aptos" panose="020B0004020202020204" pitchFamily="34" charset="0"/>
              </a:rPr>
              <a:t>a learning opportunity</a:t>
            </a:r>
          </a:p>
          <a:p>
            <a:pPr marL="571500" indent="-571500">
              <a:buFont typeface="Arial" panose="020B0604020202020204" pitchFamily="34" charset="0"/>
              <a:buChar char="•"/>
            </a:pPr>
            <a:endParaRPr lang="en-US" sz="3600" dirty="0">
              <a:solidFill>
                <a:srgbClr val="00457C"/>
              </a:solidFill>
              <a:latin typeface="Aptos" panose="020B0004020202020204" pitchFamily="34" charset="0"/>
            </a:endParaRPr>
          </a:p>
        </p:txBody>
      </p:sp>
      <p:pic>
        <p:nvPicPr>
          <p:cNvPr id="5" name="Picture 4">
            <a:extLst>
              <a:ext uri="{FF2B5EF4-FFF2-40B4-BE49-F238E27FC236}">
                <a16:creationId xmlns:a16="http://schemas.microsoft.com/office/drawing/2014/main" id="{502C453D-4240-0C08-C4F0-753D029FD46E}"/>
              </a:ext>
            </a:extLst>
          </p:cNvPr>
          <p:cNvPicPr>
            <a:picLocks noChangeAspect="1"/>
          </p:cNvPicPr>
          <p:nvPr/>
        </p:nvPicPr>
        <p:blipFill>
          <a:blip r:embed="rId4"/>
          <a:stretch>
            <a:fillRect/>
          </a:stretch>
        </p:blipFill>
        <p:spPr>
          <a:xfrm>
            <a:off x="6981236" y="1691258"/>
            <a:ext cx="4749598" cy="3935898"/>
          </a:xfrm>
          <a:prstGeom prst="rect">
            <a:avLst/>
          </a:prstGeom>
        </p:spPr>
      </p:pic>
    </p:spTree>
    <p:extLst>
      <p:ext uri="{BB962C8B-B14F-4D97-AF65-F5344CB8AC3E}">
        <p14:creationId xmlns:p14="http://schemas.microsoft.com/office/powerpoint/2010/main" val="3317133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HOUSEKEEPING</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3" name="TextBox 2">
            <a:extLst>
              <a:ext uri="{FF2B5EF4-FFF2-40B4-BE49-F238E27FC236}">
                <a16:creationId xmlns:a16="http://schemas.microsoft.com/office/drawing/2014/main" id="{640D24B6-8881-7EA4-377D-C13210597647}"/>
              </a:ext>
            </a:extLst>
          </p:cNvPr>
          <p:cNvSpPr txBox="1"/>
          <p:nvPr/>
        </p:nvSpPr>
        <p:spPr>
          <a:xfrm>
            <a:off x="1429753" y="1583319"/>
            <a:ext cx="9182099" cy="5078313"/>
          </a:xfrm>
          <a:prstGeom prst="rect">
            <a:avLst/>
          </a:prstGeom>
          <a:noFill/>
        </p:spPr>
        <p:txBody>
          <a:bodyPr wrap="square" rtlCol="0">
            <a:spAutoFit/>
          </a:bodyPr>
          <a:lstStyle/>
          <a:p>
            <a:r>
              <a:rPr lang="en-US" sz="3600" dirty="0">
                <a:solidFill>
                  <a:srgbClr val="00457C"/>
                </a:solidFill>
                <a:latin typeface="Aptos" panose="020B0004020202020204" pitchFamily="34" charset="0"/>
              </a:rPr>
              <a:t>I/N</a:t>
            </a:r>
          </a:p>
          <a:p>
            <a:r>
              <a:rPr lang="en-US" sz="3600" dirty="0">
                <a:solidFill>
                  <a:srgbClr val="00457C"/>
                </a:solidFill>
                <a:latin typeface="Aptos" panose="020B0004020202020204" pitchFamily="34" charset="0"/>
              </a:rPr>
              <a:t>	I = Instructional Areas</a:t>
            </a:r>
          </a:p>
          <a:p>
            <a:r>
              <a:rPr lang="en-US" sz="3600" dirty="0">
                <a:solidFill>
                  <a:srgbClr val="00457C"/>
                </a:solidFill>
                <a:latin typeface="Aptos" panose="020B0004020202020204" pitchFamily="34" charset="0"/>
              </a:rPr>
              <a:t>	N = Non-Instructional Areas</a:t>
            </a:r>
          </a:p>
          <a:p>
            <a:endParaRPr lang="en-US" sz="3600" dirty="0">
              <a:solidFill>
                <a:srgbClr val="00457C"/>
              </a:solidFill>
              <a:latin typeface="Aptos" panose="020B0004020202020204" pitchFamily="34" charset="0"/>
            </a:endParaRPr>
          </a:p>
          <a:p>
            <a:endParaRPr lang="en-US" sz="3600" dirty="0">
              <a:solidFill>
                <a:srgbClr val="00457C"/>
              </a:solidFill>
              <a:latin typeface="Aptos" panose="020B0004020202020204" pitchFamily="34" charset="0"/>
            </a:endParaRPr>
          </a:p>
          <a:p>
            <a:endParaRPr lang="en-US" sz="2400" dirty="0">
              <a:solidFill>
                <a:srgbClr val="00457C"/>
              </a:solidFill>
              <a:latin typeface="Aptos" panose="020B0004020202020204" pitchFamily="34" charset="0"/>
            </a:endParaRPr>
          </a:p>
          <a:p>
            <a:r>
              <a:rPr lang="en-US" sz="3600" dirty="0">
                <a:solidFill>
                  <a:srgbClr val="00457C"/>
                </a:solidFill>
                <a:latin typeface="Aptos" panose="020B0004020202020204" pitchFamily="34" charset="0"/>
              </a:rPr>
              <a:t>Resource Hubs = about.otc.edu/</a:t>
            </a:r>
            <a:r>
              <a:rPr lang="en-US" sz="3600" dirty="0" err="1">
                <a:solidFill>
                  <a:srgbClr val="00457C"/>
                </a:solidFill>
                <a:latin typeface="Aptos" panose="020B0004020202020204" pitchFamily="34" charset="0"/>
              </a:rPr>
              <a:t>iplan</a:t>
            </a:r>
            <a:endParaRPr lang="en-US" sz="3600" dirty="0">
              <a:solidFill>
                <a:srgbClr val="00457C"/>
              </a:solidFill>
              <a:latin typeface="Aptos" panose="020B0004020202020204" pitchFamily="34" charset="0"/>
            </a:endParaRPr>
          </a:p>
          <a:p>
            <a:endParaRPr lang="en-US" sz="3600" dirty="0">
              <a:solidFill>
                <a:srgbClr val="00457C"/>
              </a:solidFill>
              <a:latin typeface="Aptos" panose="020B0004020202020204" pitchFamily="34" charset="0"/>
            </a:endParaRPr>
          </a:p>
          <a:p>
            <a:r>
              <a:rPr lang="en-US" sz="3600" dirty="0">
                <a:solidFill>
                  <a:srgbClr val="00457C"/>
                </a:solidFill>
                <a:latin typeface="Aptos" panose="020B0004020202020204" pitchFamily="34" charset="0"/>
              </a:rPr>
              <a:t>Discussion Starters</a:t>
            </a:r>
          </a:p>
        </p:txBody>
      </p:sp>
      <p:pic>
        <p:nvPicPr>
          <p:cNvPr id="4" name="Picture 3">
            <a:extLst>
              <a:ext uri="{FF2B5EF4-FFF2-40B4-BE49-F238E27FC236}">
                <a16:creationId xmlns:a16="http://schemas.microsoft.com/office/drawing/2014/main" id="{10A76E6F-63E9-73CC-73AB-6A3CF42FBD8D}"/>
              </a:ext>
            </a:extLst>
          </p:cNvPr>
          <p:cNvPicPr>
            <a:picLocks noChangeAspect="1"/>
          </p:cNvPicPr>
          <p:nvPr/>
        </p:nvPicPr>
        <p:blipFill>
          <a:blip r:embed="rId4"/>
          <a:stretch>
            <a:fillRect/>
          </a:stretch>
        </p:blipFill>
        <p:spPr>
          <a:xfrm>
            <a:off x="1504950" y="3545322"/>
            <a:ext cx="765532" cy="788794"/>
          </a:xfrm>
          <a:prstGeom prst="rect">
            <a:avLst/>
          </a:prstGeom>
        </p:spPr>
      </p:pic>
      <p:pic>
        <p:nvPicPr>
          <p:cNvPr id="5" name="Picture 4">
            <a:extLst>
              <a:ext uri="{FF2B5EF4-FFF2-40B4-BE49-F238E27FC236}">
                <a16:creationId xmlns:a16="http://schemas.microsoft.com/office/drawing/2014/main" id="{C02324E2-A5E3-83FD-1ED1-809696820331}"/>
              </a:ext>
            </a:extLst>
          </p:cNvPr>
          <p:cNvPicPr>
            <a:picLocks noChangeAspect="1"/>
          </p:cNvPicPr>
          <p:nvPr/>
        </p:nvPicPr>
        <p:blipFill>
          <a:blip r:embed="rId5"/>
          <a:stretch>
            <a:fillRect/>
          </a:stretch>
        </p:blipFill>
        <p:spPr>
          <a:xfrm>
            <a:off x="2848897" y="3542330"/>
            <a:ext cx="911942" cy="875944"/>
          </a:xfrm>
          <a:prstGeom prst="rect">
            <a:avLst/>
          </a:prstGeom>
        </p:spPr>
      </p:pic>
    </p:spTree>
    <p:extLst>
      <p:ext uri="{BB962C8B-B14F-4D97-AF65-F5344CB8AC3E}">
        <p14:creationId xmlns:p14="http://schemas.microsoft.com/office/powerpoint/2010/main" val="323118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MARCIA’S PLAN</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pic>
        <p:nvPicPr>
          <p:cNvPr id="1026" name="Picture 2" descr="The Key of Reciprocation in the Workplace">
            <a:extLst>
              <a:ext uri="{FF2B5EF4-FFF2-40B4-BE49-F238E27FC236}">
                <a16:creationId xmlns:a16="http://schemas.microsoft.com/office/drawing/2014/main" id="{FEAFC229-3BBE-2FEE-3FBC-C11BDFFCD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914" y="2215644"/>
            <a:ext cx="4675990" cy="350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1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INTRODUCTION  (I/N)               </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2" name="TextBox 1">
            <a:extLst>
              <a:ext uri="{FF2B5EF4-FFF2-40B4-BE49-F238E27FC236}">
                <a16:creationId xmlns:a16="http://schemas.microsoft.com/office/drawing/2014/main" id="{E5FD83EE-F5DD-FAA0-5FA4-A5E9A810D809}"/>
              </a:ext>
            </a:extLst>
          </p:cNvPr>
          <p:cNvSpPr txBox="1"/>
          <p:nvPr/>
        </p:nvSpPr>
        <p:spPr>
          <a:xfrm>
            <a:off x="1429753" y="1583319"/>
            <a:ext cx="9182099" cy="4893647"/>
          </a:xfrm>
          <a:prstGeom prst="rect">
            <a:avLst/>
          </a:prstGeom>
          <a:noFill/>
        </p:spPr>
        <p:txBody>
          <a:bodyPr wrap="square" rtlCol="0">
            <a:spAutoFit/>
          </a:bodyPr>
          <a:lstStyle/>
          <a:p>
            <a:r>
              <a:rPr lang="en-US" sz="3600" dirty="0">
                <a:solidFill>
                  <a:srgbClr val="00457C"/>
                </a:solidFill>
                <a:latin typeface="Aptos" panose="020B0004020202020204" pitchFamily="34" charset="0"/>
              </a:rPr>
              <a:t>Please provide the following information:</a:t>
            </a:r>
          </a:p>
          <a:p>
            <a:endParaRPr lang="en-US" sz="2000" dirty="0">
              <a:solidFill>
                <a:srgbClr val="00457C"/>
              </a:solidFill>
              <a:latin typeface="Aptos" panose="020B0004020202020204" pitchFamily="34" charset="0"/>
            </a:endParaRPr>
          </a:p>
          <a:p>
            <a:pPr marL="1485900" lvl="2" indent="-571500">
              <a:buFont typeface="Arial" panose="020B0604020202020204" pitchFamily="34" charset="0"/>
              <a:buChar char="•"/>
            </a:pPr>
            <a:r>
              <a:rPr lang="en-US" sz="3600" dirty="0">
                <a:solidFill>
                  <a:srgbClr val="00457C"/>
                </a:solidFill>
                <a:latin typeface="Aptos" panose="020B0004020202020204" pitchFamily="34" charset="0"/>
              </a:rPr>
              <a:t>Brief description of your program or department</a:t>
            </a:r>
          </a:p>
          <a:p>
            <a:pPr lvl="2"/>
            <a:endParaRPr lang="en-US" sz="2000" dirty="0">
              <a:solidFill>
                <a:srgbClr val="00457C"/>
              </a:solidFill>
              <a:latin typeface="Aptos" panose="020B0004020202020204" pitchFamily="34" charset="0"/>
            </a:endParaRPr>
          </a:p>
          <a:p>
            <a:pPr marL="1485900" lvl="2" indent="-571500">
              <a:buFont typeface="Arial" panose="020B0604020202020204" pitchFamily="34" charset="0"/>
              <a:buChar char="•"/>
            </a:pPr>
            <a:r>
              <a:rPr lang="en-US" sz="3600" dirty="0">
                <a:solidFill>
                  <a:srgbClr val="00457C"/>
                </a:solidFill>
                <a:latin typeface="Aptos" panose="020B0004020202020204" pitchFamily="34" charset="0"/>
              </a:rPr>
              <a:t>Team leader completing your Integrated Plan</a:t>
            </a:r>
          </a:p>
          <a:p>
            <a:pPr lvl="2"/>
            <a:endParaRPr lang="en-US" sz="2000" dirty="0">
              <a:solidFill>
                <a:srgbClr val="00457C"/>
              </a:solidFill>
              <a:latin typeface="Aptos" panose="020B0004020202020204" pitchFamily="34" charset="0"/>
            </a:endParaRPr>
          </a:p>
          <a:p>
            <a:pPr marL="1485900" lvl="2" indent="-571500">
              <a:buFont typeface="Arial" panose="020B0604020202020204" pitchFamily="34" charset="0"/>
              <a:buChar char="•"/>
            </a:pPr>
            <a:r>
              <a:rPr lang="en-US" sz="3600" dirty="0">
                <a:solidFill>
                  <a:srgbClr val="00457C"/>
                </a:solidFill>
                <a:latin typeface="Aptos" panose="020B0004020202020204" pitchFamily="34" charset="0"/>
              </a:rPr>
              <a:t>Name(s) of those who participated in the Integrated Planning process</a:t>
            </a:r>
          </a:p>
        </p:txBody>
      </p:sp>
    </p:spTree>
    <p:extLst>
      <p:ext uri="{BB962C8B-B14F-4D97-AF65-F5344CB8AC3E}">
        <p14:creationId xmlns:p14="http://schemas.microsoft.com/office/powerpoint/2010/main" val="360524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7311960-AEEC-DFEC-E471-9BDCDFD35F8E}"/>
              </a:ext>
            </a:extLst>
          </p:cNvPr>
          <p:cNvSpPr txBox="1"/>
          <p:nvPr/>
        </p:nvSpPr>
        <p:spPr>
          <a:xfrm>
            <a:off x="1504950" y="697094"/>
            <a:ext cx="9182099" cy="646331"/>
          </a:xfrm>
          <a:prstGeom prst="rect">
            <a:avLst/>
          </a:prstGeom>
          <a:noFill/>
          <a:ln w="57150" cap="flat">
            <a:gradFill flip="none" rotWithShape="1">
              <a:gsLst>
                <a:gs pos="0">
                  <a:srgbClr val="00457C"/>
                </a:gs>
                <a:gs pos="23000">
                  <a:srgbClr val="839ABF"/>
                </a:gs>
                <a:gs pos="69000">
                  <a:srgbClr val="4E73A3"/>
                </a:gs>
                <a:gs pos="97000">
                  <a:srgbClr val="00457C"/>
                </a:gs>
              </a:gsLst>
              <a:path path="circle">
                <a:fillToRect l="50000" t="50000" r="50000" b="50000"/>
              </a:path>
              <a:tileRect/>
            </a:gradFill>
            <a:rou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CF128C"/>
                </a:solidFill>
                <a:latin typeface="Aptos" panose="020B0004020202020204" pitchFamily="34" charset="0"/>
                <a:cs typeface="Arial" panose="020B0604020202020204" pitchFamily="34" charset="0"/>
              </a:rPr>
              <a:t>DATA  (I/N)</a:t>
            </a:r>
            <a:endParaRPr kumimoji="0" lang="en-US" sz="3600" b="1" i="0" u="none" strike="noStrike" kern="1200" cap="none" spc="0" normalizeH="0" baseline="0" noProof="0" dirty="0">
              <a:ln>
                <a:noFill/>
              </a:ln>
              <a:solidFill>
                <a:srgbClr val="00457C"/>
              </a:solidFill>
              <a:effectLst/>
              <a:uLnTx/>
              <a:uFillTx/>
              <a:latin typeface="Aptos" panose="020B00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AA91144D-FF92-A0EB-FBDF-81856D6AFC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11852" y="6318986"/>
            <a:ext cx="1376730" cy="365760"/>
          </a:xfrm>
          <a:prstGeom prst="rect">
            <a:avLst/>
          </a:prstGeom>
        </p:spPr>
      </p:pic>
      <p:sp>
        <p:nvSpPr>
          <p:cNvPr id="28" name="Rectangle 27">
            <a:extLst>
              <a:ext uri="{FF2B5EF4-FFF2-40B4-BE49-F238E27FC236}">
                <a16:creationId xmlns:a16="http://schemas.microsoft.com/office/drawing/2014/main" id="{0F6BDAC2-2FF4-5008-8B02-71829BCA4D50}"/>
              </a:ext>
            </a:extLst>
          </p:cNvPr>
          <p:cNvSpPr/>
          <p:nvPr/>
        </p:nvSpPr>
        <p:spPr>
          <a:xfrm>
            <a:off x="-7620" y="0"/>
            <a:ext cx="12207240" cy="457200"/>
          </a:xfrm>
          <a:prstGeom prst="rect">
            <a:avLst/>
          </a:prstGeom>
          <a:gradFill flip="none" rotWithShape="1">
            <a:gsLst>
              <a:gs pos="0">
                <a:srgbClr val="839ABF"/>
              </a:gs>
              <a:gs pos="45000">
                <a:srgbClr val="839ABF"/>
              </a:gs>
              <a:gs pos="96000">
                <a:srgbClr val="00457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3" name="TextBox 2">
            <a:extLst>
              <a:ext uri="{FF2B5EF4-FFF2-40B4-BE49-F238E27FC236}">
                <a16:creationId xmlns:a16="http://schemas.microsoft.com/office/drawing/2014/main" id="{BE9D78D0-81E2-D588-4B56-572AF16DF42E}"/>
              </a:ext>
            </a:extLst>
          </p:cNvPr>
          <p:cNvSpPr txBox="1"/>
          <p:nvPr/>
        </p:nvSpPr>
        <p:spPr>
          <a:xfrm>
            <a:off x="1131602" y="1753560"/>
            <a:ext cx="4698006" cy="4524315"/>
          </a:xfrm>
          <a:prstGeom prst="rect">
            <a:avLst/>
          </a:prstGeom>
          <a:noFill/>
          <a:ln>
            <a:solidFill>
              <a:schemeClr val="tx1"/>
            </a:solidFill>
          </a:ln>
        </p:spPr>
        <p:txBody>
          <a:bodyPr wrap="square" rtlCol="0">
            <a:spAutoFit/>
          </a:bodyPr>
          <a:lstStyle/>
          <a:p>
            <a:pPr algn="ctr"/>
            <a:r>
              <a:rPr lang="en-US" sz="3200" b="1" dirty="0">
                <a:solidFill>
                  <a:srgbClr val="CF128C"/>
                </a:solidFill>
                <a:latin typeface="Aptos" panose="020B0004020202020204" pitchFamily="34" charset="0"/>
              </a:rPr>
              <a:t>Instructional Areas</a:t>
            </a:r>
          </a:p>
          <a:p>
            <a:pPr algn="ctr"/>
            <a:endParaRPr lang="en-US" sz="3200" dirty="0">
              <a:latin typeface="Aptos" panose="020B0004020202020204" pitchFamily="34" charset="0"/>
            </a:endParaRPr>
          </a:p>
          <a:p>
            <a:pPr algn="ctr"/>
            <a:r>
              <a:rPr lang="en-US" sz="3200" dirty="0">
                <a:solidFill>
                  <a:srgbClr val="00457C"/>
                </a:solidFill>
                <a:latin typeface="Aptos" panose="020B0004020202020204" pitchFamily="34" charset="0"/>
              </a:rPr>
              <a:t>Enrollment</a:t>
            </a:r>
          </a:p>
          <a:p>
            <a:pPr algn="ctr"/>
            <a:r>
              <a:rPr lang="en-US" sz="3200" dirty="0">
                <a:solidFill>
                  <a:srgbClr val="00457C"/>
                </a:solidFill>
                <a:latin typeface="Aptos" panose="020B0004020202020204" pitchFamily="34" charset="0"/>
              </a:rPr>
              <a:t>Retention</a:t>
            </a:r>
          </a:p>
          <a:p>
            <a:pPr algn="ctr"/>
            <a:r>
              <a:rPr lang="en-US" sz="3200" dirty="0">
                <a:solidFill>
                  <a:srgbClr val="00457C"/>
                </a:solidFill>
                <a:latin typeface="Aptos" panose="020B0004020202020204" pitchFamily="34" charset="0"/>
              </a:rPr>
              <a:t>Graduation Rates</a:t>
            </a:r>
          </a:p>
          <a:p>
            <a:pPr algn="ctr"/>
            <a:r>
              <a:rPr lang="en-US" sz="3200" dirty="0">
                <a:solidFill>
                  <a:srgbClr val="00457C"/>
                </a:solidFill>
                <a:latin typeface="Aptos" panose="020B0004020202020204" pitchFamily="34" charset="0"/>
              </a:rPr>
              <a:t>Exit Exams</a:t>
            </a:r>
          </a:p>
          <a:p>
            <a:pPr algn="ctr"/>
            <a:r>
              <a:rPr lang="en-US" sz="3200" dirty="0">
                <a:solidFill>
                  <a:srgbClr val="00457C"/>
                </a:solidFill>
                <a:latin typeface="Aptos" panose="020B0004020202020204" pitchFamily="34" charset="0"/>
              </a:rPr>
              <a:t>Grade Comparisons</a:t>
            </a:r>
          </a:p>
          <a:p>
            <a:pPr algn="ctr"/>
            <a:r>
              <a:rPr lang="en-US" sz="3200" dirty="0">
                <a:solidFill>
                  <a:srgbClr val="00457C"/>
                </a:solidFill>
                <a:latin typeface="Aptos" panose="020B0004020202020204" pitchFamily="34" charset="0"/>
              </a:rPr>
              <a:t>Modality Comparisons</a:t>
            </a:r>
          </a:p>
          <a:p>
            <a:pPr algn="ctr"/>
            <a:r>
              <a:rPr lang="en-US" sz="3200" dirty="0" err="1">
                <a:solidFill>
                  <a:srgbClr val="00457C"/>
                </a:solidFill>
                <a:latin typeface="Aptos" panose="020B0004020202020204" pitchFamily="34" charset="0"/>
              </a:rPr>
              <a:t>Etc</a:t>
            </a:r>
            <a:r>
              <a:rPr lang="en-US" sz="3200" dirty="0">
                <a:solidFill>
                  <a:srgbClr val="00457C"/>
                </a:solidFill>
                <a:latin typeface="Aptos" panose="020B0004020202020204" pitchFamily="34" charset="0"/>
              </a:rPr>
              <a:t>….what you’re used to</a:t>
            </a:r>
          </a:p>
        </p:txBody>
      </p:sp>
      <p:sp>
        <p:nvSpPr>
          <p:cNvPr id="4" name="TextBox 3">
            <a:extLst>
              <a:ext uri="{FF2B5EF4-FFF2-40B4-BE49-F238E27FC236}">
                <a16:creationId xmlns:a16="http://schemas.microsoft.com/office/drawing/2014/main" id="{F1DCA04F-63B0-E80E-6F01-236705D11087}"/>
              </a:ext>
            </a:extLst>
          </p:cNvPr>
          <p:cNvSpPr txBox="1"/>
          <p:nvPr/>
        </p:nvSpPr>
        <p:spPr>
          <a:xfrm>
            <a:off x="6004584" y="1753559"/>
            <a:ext cx="4868824" cy="4524315"/>
          </a:xfrm>
          <a:prstGeom prst="rect">
            <a:avLst/>
          </a:prstGeom>
          <a:noFill/>
          <a:ln>
            <a:solidFill>
              <a:schemeClr val="tx1"/>
            </a:solidFill>
          </a:ln>
        </p:spPr>
        <p:txBody>
          <a:bodyPr wrap="square" rtlCol="0">
            <a:spAutoFit/>
          </a:bodyPr>
          <a:lstStyle/>
          <a:p>
            <a:pPr algn="ctr"/>
            <a:r>
              <a:rPr lang="en-US" sz="3200" b="1" dirty="0">
                <a:solidFill>
                  <a:srgbClr val="CF128C"/>
                </a:solidFill>
                <a:latin typeface="Aptos" panose="020B0004020202020204" pitchFamily="34" charset="0"/>
              </a:rPr>
              <a:t>Non-Instructional Areas</a:t>
            </a:r>
          </a:p>
          <a:p>
            <a:pPr algn="ctr"/>
            <a:endParaRPr lang="en-US" sz="3200" dirty="0">
              <a:latin typeface="Aptos" panose="020B0004020202020204" pitchFamily="34" charset="0"/>
            </a:endParaRPr>
          </a:p>
          <a:p>
            <a:pPr algn="ctr"/>
            <a:r>
              <a:rPr lang="en-US" sz="3200" dirty="0">
                <a:solidFill>
                  <a:srgbClr val="00457C"/>
                </a:solidFill>
                <a:latin typeface="Aptos" panose="020B0004020202020204" pitchFamily="34" charset="0"/>
              </a:rPr>
              <a:t>Data that supports your goals</a:t>
            </a:r>
          </a:p>
          <a:p>
            <a:pPr algn="ctr"/>
            <a:endParaRPr lang="en-US" sz="3200" dirty="0">
              <a:solidFill>
                <a:srgbClr val="00457C"/>
              </a:solidFill>
              <a:latin typeface="Aptos" panose="020B0004020202020204" pitchFamily="34" charset="0"/>
            </a:endParaRPr>
          </a:p>
          <a:p>
            <a:pPr algn="ctr"/>
            <a:r>
              <a:rPr lang="en-US" sz="3200" dirty="0">
                <a:solidFill>
                  <a:srgbClr val="00457C"/>
                </a:solidFill>
                <a:latin typeface="Aptos" panose="020B0004020202020204" pitchFamily="34" charset="0"/>
              </a:rPr>
              <a:t>What data did you review?</a:t>
            </a:r>
          </a:p>
          <a:p>
            <a:pPr algn="ctr"/>
            <a:r>
              <a:rPr lang="en-US" sz="3200" dirty="0">
                <a:solidFill>
                  <a:srgbClr val="00457C"/>
                </a:solidFill>
                <a:latin typeface="Aptos" panose="020B0004020202020204" pitchFamily="34" charset="0"/>
              </a:rPr>
              <a:t>Where did you get it?</a:t>
            </a:r>
          </a:p>
          <a:p>
            <a:pPr algn="ctr"/>
            <a:r>
              <a:rPr lang="en-US" sz="3200" dirty="0">
                <a:solidFill>
                  <a:srgbClr val="00457C"/>
                </a:solidFill>
                <a:latin typeface="Aptos" panose="020B0004020202020204" pitchFamily="34" charset="0"/>
              </a:rPr>
              <a:t>What are your takeaways?</a:t>
            </a:r>
          </a:p>
          <a:p>
            <a:pPr algn="ctr"/>
            <a:endParaRPr lang="en-US" sz="3200" dirty="0">
              <a:latin typeface="Arial Narrow" panose="020B0606020202030204" pitchFamily="34" charset="0"/>
            </a:endParaRPr>
          </a:p>
        </p:txBody>
      </p:sp>
      <p:pic>
        <p:nvPicPr>
          <p:cNvPr id="2" name="Picture 1">
            <a:extLst>
              <a:ext uri="{FF2B5EF4-FFF2-40B4-BE49-F238E27FC236}">
                <a16:creationId xmlns:a16="http://schemas.microsoft.com/office/drawing/2014/main" id="{BC629A93-37DC-7072-BE77-27C990B08A55}"/>
              </a:ext>
            </a:extLst>
          </p:cNvPr>
          <p:cNvPicPr>
            <a:picLocks noChangeAspect="1"/>
          </p:cNvPicPr>
          <p:nvPr/>
        </p:nvPicPr>
        <p:blipFill>
          <a:blip r:embed="rId4"/>
          <a:stretch>
            <a:fillRect/>
          </a:stretch>
        </p:blipFill>
        <p:spPr>
          <a:xfrm>
            <a:off x="132172" y="5625922"/>
            <a:ext cx="911942" cy="875944"/>
          </a:xfrm>
          <a:prstGeom prst="rect">
            <a:avLst/>
          </a:prstGeom>
        </p:spPr>
      </p:pic>
    </p:spTree>
    <p:extLst>
      <p:ext uri="{BB962C8B-B14F-4D97-AF65-F5344CB8AC3E}">
        <p14:creationId xmlns:p14="http://schemas.microsoft.com/office/powerpoint/2010/main" val="35728570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795</TotalTime>
  <Words>5144</Words>
  <Application>Microsoft Office PowerPoint</Application>
  <PresentationFormat>Widescreen</PresentationFormat>
  <Paragraphs>455</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Arial</vt:lpstr>
      <vt:lpstr>Arial Narrow</vt:lpstr>
      <vt:lpstr>Calibri</vt:lpstr>
      <vt:lpstr>Calibri Light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Ozarks Technical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WHEELER, MARCIA L.</dc:creator>
  <cp:lastModifiedBy>WHEELER, MARCIA L.</cp:lastModifiedBy>
  <cp:revision>2</cp:revision>
  <dcterms:created xsi:type="dcterms:W3CDTF">2024-03-28T16:25:34Z</dcterms:created>
  <dcterms:modified xsi:type="dcterms:W3CDTF">2024-04-01T18:16:35Z</dcterms:modified>
</cp:coreProperties>
</file>