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8" r:id="rId2"/>
    <p:sldId id="315" r:id="rId3"/>
    <p:sldId id="325" r:id="rId4"/>
    <p:sldId id="326" r:id="rId5"/>
    <p:sldId id="324" r:id="rId6"/>
    <p:sldId id="335" r:id="rId7"/>
    <p:sldId id="322" r:id="rId8"/>
    <p:sldId id="323" r:id="rId9"/>
    <p:sldId id="327" r:id="rId10"/>
    <p:sldId id="331" r:id="rId11"/>
    <p:sldId id="336" r:id="rId12"/>
    <p:sldId id="328" r:id="rId13"/>
    <p:sldId id="341" r:id="rId14"/>
    <p:sldId id="343" r:id="rId15"/>
    <p:sldId id="332" r:id="rId16"/>
    <p:sldId id="334" r:id="rId17"/>
    <p:sldId id="337" r:id="rId18"/>
    <p:sldId id="338" r:id="rId19"/>
    <p:sldId id="329" r:id="rId20"/>
    <p:sldId id="330" r:id="rId21"/>
    <p:sldId id="340" r:id="rId2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73A3"/>
    <a:srgbClr val="323232"/>
    <a:srgbClr val="CF128C"/>
    <a:srgbClr val="72BF44"/>
    <a:srgbClr val="FBCB04"/>
    <a:srgbClr val="B0DB95"/>
    <a:srgbClr val="D7EDC9"/>
    <a:srgbClr val="F371C5"/>
    <a:srgbClr val="F9BDE4"/>
    <a:srgbClr val="FCDD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0330" autoAdjust="0"/>
  </p:normalViewPr>
  <p:slideViewPr>
    <p:cSldViewPr snapToGrid="0">
      <p:cViewPr varScale="1">
        <p:scale>
          <a:sx n="88" d="100"/>
          <a:sy n="88" d="100"/>
        </p:scale>
        <p:origin x="12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1A672C-09EE-A521-3C43-6E582F9C66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055D72-CAAF-43BA-262A-48911C6499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07FAE-C54E-43FB-9443-3081BD9D01F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160CBB-8AAE-3E77-2148-62A5046E00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46C8E-E685-A9AF-4885-8327CE935C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60FF4-C56C-4008-9472-0A4BCAE6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34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403AEE71-96CD-44ED-A30E-CBECDC8A3D66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45C19BE-68BE-4D9B-8586-DAFD5C84C5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102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777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84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56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36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82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88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53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3955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6669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765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85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8072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440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2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8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135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592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204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21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7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40797-023A-4EFA-BF90-94E7C68E3D4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14423-2D44-B987-9918-D30940824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2FE9C-5CF7-A7B0-2937-1BDD12250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0A171-0ACD-B574-FF50-B4E8F4332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3FF2-ED24-49A0-87AD-6819288B72D2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91818-59A5-66A9-994A-129F67BF0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271FE-DED6-4FE5-27DE-A1960787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ECC-EC75-4449-A94A-FFBD11F99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8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C673B-961C-4042-DBBF-02D4F2DAC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0A608-FC31-557D-96A8-CC4FDC3F0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EF66E-05CD-08C5-B219-656B4909D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3A55-350A-44A6-B445-1BAF77261537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1A2AA-3303-8D84-B3EC-914BBE4A3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4CFDE-B7B8-4391-2288-E41CB444F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ECC-EC75-4449-A94A-FFBD11F99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0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C20569-8A73-71B9-FD86-29B8889842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E20F7E-24D8-664A-3AB9-4807DB488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E6937-BB1E-A262-2F30-21ED03CA6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005-73B7-4C47-82DE-E9A26BC865C1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895F8-C974-5F26-47B0-5ADD85F83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68101-C643-A095-C521-A9FBBB78B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ECC-EC75-4449-A94A-FFBD11F99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1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0EE3-33DD-1AAF-3878-16248829D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93539-C064-5FF6-A300-C3809756D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EB8B1-6051-2C4F-A236-BA6A53F6D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83AB8-B135-477D-87C2-B8E21F3AAEE3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14B72-CF19-75C2-DD6C-56AAF1B23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E05A-564F-CDF5-CB0B-C374105C7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ECC-EC75-4449-A94A-FFBD11F99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53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825F9-3A69-4189-0385-3FE5A092A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6532F-65E5-0EAE-B145-15BC7A3E0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C9FA3-E955-00C3-BF27-6E944EA2C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D1A5-6840-4CB9-A268-7FA4A033386D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5A255-BF47-BDE5-13E9-869C05D92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F04AC-E85B-7BF8-A467-E151021BD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ECC-EC75-4449-A94A-FFBD11F99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80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132CF-9E6E-6A65-BC72-7AF3FB922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1342-5770-BF62-E0BD-CF53903E29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E0340-FF94-7762-6E87-334212079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11D6B-BDA7-7E23-A8E2-D13849597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2D18-49A6-4AA3-B86D-4709BBCD8439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1966B-4DB3-4CC6-9497-D6C030317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4BC91-0F6D-BBBF-0E08-7F9660FD2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ECC-EC75-4449-A94A-FFBD11F99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0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CBC4D-5879-0C85-F49E-61299A2D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69232-28D1-FEC2-25E3-2A1CDAE31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C836F-5565-E7CA-999E-A2FB3B898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365EA9-F9E0-1C96-EA78-64B1492AF1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E4AE5C-3CAE-56FB-1FB5-4EC8A0CF8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68ECB9-6A54-79F1-D0C2-793BD2F29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8E21-AAD5-4753-AC34-CB1C9AA10495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2318AA-AFDF-0A16-BC7E-3CE76E154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C9C2F8-0D3B-DDD4-CE31-B724020E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ECC-EC75-4449-A94A-FFBD11F99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2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38E5-72C4-9C46-C8C1-8FC8DBFEC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D11B9-7EAA-C44D-0AAD-8D4CB5486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E983-D872-4EA6-BD87-A5B18AF8DD57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64169F-A292-0C1F-AFCD-E8F39ABF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7876F-4080-41D8-5E0F-7A8AFFF52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ECC-EC75-4449-A94A-FFBD11F99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09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342350-5B95-0C03-058F-57E88D14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2E19-2C15-4EBD-9DF3-EACEAB0386A6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4D1B4-4C00-43FF-BBEA-85A37BBE6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9AAFB2-CC5F-F1FE-4ACE-BF6EDDD87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ECC-EC75-4449-A94A-FFBD11F99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9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5014E-3F34-552D-A56D-CEFB6E214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AB4AB-5BD8-4A60-6365-427C75162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C74CB-C169-4F15-B6F0-91FCA5C27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D9F2F-2F1D-C799-C391-FF66E47B7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F1F2-2E5E-4CBE-B5F5-E535EE378ACC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69321A-727E-BB29-4CEE-0F03B699E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4AFB9-7705-26D4-09A2-63BC28A18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ECC-EC75-4449-A94A-FFBD11F99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836D0-6950-C234-76D1-6F6605FEF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1EA2A0-26F3-C958-ADC6-84448B352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B65BE-4794-5052-A79A-FC3028762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184D92-3DAE-5F11-96D1-CCFDCCD99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0060-4F6A-4286-BF6A-FC9167268BB9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AA271-05B4-9F46-75BC-BCC8DB095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78895-FD3F-0BC1-BBDC-A234889E5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ECC-EC75-4449-A94A-FFBD11F99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9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FD7155-7F38-3D4D-AEDE-B012B0AA5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6D7ED-63C1-E4FF-4A13-11B1DEA47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79B33-3145-2950-5C37-7A16922F12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3AC1C-8E86-45F8-91A9-0762C40BF9F0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94B33-47B1-44B6-186B-FC5691461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C0478-1212-23A0-E02C-23ADD1108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A7ECC-EC75-4449-A94A-FFBD11F99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07311960-AEEC-DFEC-E471-9BDCDFD35F8E}"/>
              </a:ext>
            </a:extLst>
          </p:cNvPr>
          <p:cNvSpPr txBox="1"/>
          <p:nvPr/>
        </p:nvSpPr>
        <p:spPr>
          <a:xfrm>
            <a:off x="1504949" y="3736776"/>
            <a:ext cx="9182099" cy="707886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00457C"/>
                </a:gs>
                <a:gs pos="23000">
                  <a:srgbClr val="839ABF"/>
                </a:gs>
                <a:gs pos="69000">
                  <a:srgbClr val="4E73A3"/>
                </a:gs>
                <a:gs pos="97000">
                  <a:srgbClr val="00457C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rgbClr val="00457C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THREE-YEAR PLANNING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05062" y="1653148"/>
            <a:ext cx="5981874" cy="1589222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4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FEC9EC-B674-5CE9-F387-16DE5721BE54}"/>
              </a:ext>
            </a:extLst>
          </p:cNvPr>
          <p:cNvSpPr/>
          <p:nvPr/>
        </p:nvSpPr>
        <p:spPr>
          <a:xfrm>
            <a:off x="283913" y="2999066"/>
            <a:ext cx="1828800" cy="1828800"/>
          </a:xfrm>
          <a:prstGeom prst="rect">
            <a:avLst/>
          </a:prstGeom>
          <a:solidFill>
            <a:srgbClr val="CF12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>
                <a:latin typeface="Aptos" panose="020B0004020202020204" pitchFamily="34" charset="0"/>
              </a:rPr>
              <a:t>DETERMINE STEPS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3C930-52EF-B5F9-E5AB-BCDA6EDD7564}"/>
              </a:ext>
            </a:extLst>
          </p:cNvPr>
          <p:cNvSpPr txBox="1"/>
          <p:nvPr/>
        </p:nvSpPr>
        <p:spPr>
          <a:xfrm>
            <a:off x="2227013" y="1620530"/>
            <a:ext cx="968107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ptos" panose="020B0004020202020204" pitchFamily="34" charset="0"/>
              </a:rPr>
              <a:t>WHAT MAKES A GOOD STEP?</a:t>
            </a:r>
          </a:p>
          <a:p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More </a:t>
            </a:r>
            <a:r>
              <a:rPr lang="en-US" sz="2400" b="1" dirty="0">
                <a:latin typeface="Aptos" panose="020B0004020202020204" pitchFamily="34" charset="0"/>
              </a:rPr>
              <a:t>specific</a:t>
            </a:r>
            <a:r>
              <a:rPr lang="en-US" sz="2400" dirty="0">
                <a:latin typeface="Aptos" panose="020B0004020202020204" pitchFamily="34" charset="0"/>
              </a:rPr>
              <a:t> rather than short and broad.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Has an </a:t>
            </a:r>
            <a:r>
              <a:rPr lang="en-US" sz="2400" b="1" dirty="0">
                <a:latin typeface="Aptos" panose="020B0004020202020204" pitchFamily="34" charset="0"/>
              </a:rPr>
              <a:t>anticipated start </a:t>
            </a:r>
            <a:r>
              <a:rPr lang="en-US" sz="2400" dirty="0">
                <a:latin typeface="Aptos" panose="020B0004020202020204" pitchFamily="34" charset="0"/>
              </a:rPr>
              <a:t>and </a:t>
            </a:r>
            <a:r>
              <a:rPr lang="en-US" sz="2400" b="1" dirty="0">
                <a:latin typeface="Aptos" panose="020B0004020202020204" pitchFamily="34" charset="0"/>
              </a:rPr>
              <a:t>completion date</a:t>
            </a:r>
            <a:r>
              <a:rPr lang="en-US" sz="2400" dirty="0">
                <a:latin typeface="Aptos" panose="020B00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ptos" panose="020B0004020202020204" pitchFamily="34" charset="0"/>
              </a:rPr>
              <a:t>Avoids using acronyms, jargon or terms</a:t>
            </a:r>
            <a:r>
              <a:rPr lang="en-US" sz="2400" dirty="0">
                <a:latin typeface="Aptos" panose="020B0004020202020204" pitchFamily="34" charset="0"/>
              </a:rPr>
              <a:t> most people outside your program or department would not easily understand.</a:t>
            </a:r>
          </a:p>
          <a:p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Developed by your </a:t>
            </a:r>
            <a:r>
              <a:rPr lang="en-US" sz="2400" b="1" dirty="0">
                <a:latin typeface="Aptos" panose="020B0004020202020204" pitchFamily="34" charset="0"/>
              </a:rPr>
              <a:t>team</a:t>
            </a:r>
            <a:r>
              <a:rPr lang="en-US" sz="2400" dirty="0">
                <a:latin typeface="Aptos" panose="020B0004020202020204" pitchFamily="34" charset="0"/>
              </a:rPr>
              <a:t> – not just you as the leader.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Engages  your Dean or Vice Chancellor in the </a:t>
            </a:r>
            <a:r>
              <a:rPr lang="en-US" sz="2400" b="1" dirty="0">
                <a:latin typeface="Aptos" panose="020B0004020202020204" pitchFamily="34" charset="0"/>
              </a:rPr>
              <a:t>development</a:t>
            </a:r>
            <a:r>
              <a:rPr lang="en-US" sz="2400" dirty="0">
                <a:latin typeface="Aptos" panose="020B0004020202020204" pitchFamily="34" charset="0"/>
              </a:rPr>
              <a:t> process.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01B8DA-8459-77F5-38F7-5C1283296486}"/>
              </a:ext>
            </a:extLst>
          </p:cNvPr>
          <p:cNvSpPr txBox="1"/>
          <p:nvPr/>
        </p:nvSpPr>
        <p:spPr>
          <a:xfrm>
            <a:off x="1504950" y="697094"/>
            <a:ext cx="9182099" cy="646331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CF128C"/>
                </a:gs>
                <a:gs pos="23000">
                  <a:srgbClr val="F9BDE4"/>
                </a:gs>
                <a:gs pos="69000">
                  <a:srgbClr val="F371C5"/>
                </a:gs>
                <a:gs pos="94000">
                  <a:srgbClr val="CF128C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rgbClr val="CF128C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STEP 2 – DETERMINE STEPS</a:t>
            </a:r>
          </a:p>
        </p:txBody>
      </p:sp>
    </p:spTree>
    <p:extLst>
      <p:ext uri="{BB962C8B-B14F-4D97-AF65-F5344CB8AC3E}">
        <p14:creationId xmlns:p14="http://schemas.microsoft.com/office/powerpoint/2010/main" val="1497291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3C930-52EF-B5F9-E5AB-BCDA6EDD7564}"/>
              </a:ext>
            </a:extLst>
          </p:cNvPr>
          <p:cNvSpPr txBox="1"/>
          <p:nvPr/>
        </p:nvSpPr>
        <p:spPr>
          <a:xfrm>
            <a:off x="2227013" y="2389972"/>
            <a:ext cx="91820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ptos" panose="020B0004020202020204" pitchFamily="34" charset="0"/>
              </a:rPr>
              <a:t>WHAT ARE RESOURCES?</a:t>
            </a:r>
          </a:p>
          <a:p>
            <a:endParaRPr lang="en-US" sz="2800" dirty="0">
              <a:latin typeface="Aptos" panose="020B0004020202020204" pitchFamily="34" charset="0"/>
            </a:endParaRPr>
          </a:p>
          <a:p>
            <a:pPr algn="ctr"/>
            <a:r>
              <a:rPr lang="en-US" sz="4000" dirty="0">
                <a:latin typeface="Aptos" panose="020B0004020202020204" pitchFamily="34" charset="0"/>
              </a:rPr>
              <a:t>New </a:t>
            </a:r>
            <a:r>
              <a:rPr lang="en-US" sz="4000" b="1" dirty="0">
                <a:latin typeface="Aptos" panose="020B0004020202020204" pitchFamily="34" charset="0"/>
              </a:rPr>
              <a:t>budget requests </a:t>
            </a:r>
            <a:r>
              <a:rPr lang="en-US" sz="4000" dirty="0">
                <a:latin typeface="Aptos" panose="020B0004020202020204" pitchFamily="34" charset="0"/>
              </a:rPr>
              <a:t>or </a:t>
            </a:r>
            <a:r>
              <a:rPr lang="en-US" sz="4000" b="1" dirty="0">
                <a:latin typeface="Aptos" panose="020B0004020202020204" pitchFamily="34" charset="0"/>
              </a:rPr>
              <a:t>help from other programs or departments </a:t>
            </a:r>
            <a:r>
              <a:rPr lang="en-US" sz="4000" dirty="0">
                <a:latin typeface="Aptos" panose="020B0004020202020204" pitchFamily="34" charset="0"/>
              </a:rPr>
              <a:t>you need to accomplish your goal.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C0EF1C-9056-5EBC-2329-2BB78F7EA556}"/>
              </a:ext>
            </a:extLst>
          </p:cNvPr>
          <p:cNvSpPr/>
          <p:nvPr/>
        </p:nvSpPr>
        <p:spPr>
          <a:xfrm>
            <a:off x="283913" y="2999066"/>
            <a:ext cx="1828800" cy="1828800"/>
          </a:xfrm>
          <a:prstGeom prst="rect">
            <a:avLst/>
          </a:prstGeom>
          <a:solidFill>
            <a:srgbClr val="72BF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latin typeface="Aptos" panose="020B0004020202020204" pitchFamily="34" charset="0"/>
              </a:rPr>
              <a:t>DETERMINE RESOURCES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AECE4E-F6E9-9FE4-4EED-8A663EAFC950}"/>
              </a:ext>
            </a:extLst>
          </p:cNvPr>
          <p:cNvSpPr txBox="1"/>
          <p:nvPr/>
        </p:nvSpPr>
        <p:spPr>
          <a:xfrm>
            <a:off x="1504950" y="697094"/>
            <a:ext cx="9182099" cy="646331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72BF44"/>
                </a:gs>
                <a:gs pos="23000">
                  <a:srgbClr val="D7EDC9"/>
                </a:gs>
                <a:gs pos="68000">
                  <a:srgbClr val="B0DB95"/>
                </a:gs>
                <a:gs pos="97000">
                  <a:srgbClr val="72BF44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rgbClr val="72BF44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STEP 3 – DETERMINE RESOURCES</a:t>
            </a:r>
          </a:p>
        </p:txBody>
      </p:sp>
    </p:spTree>
    <p:extLst>
      <p:ext uri="{BB962C8B-B14F-4D97-AF65-F5344CB8AC3E}">
        <p14:creationId xmlns:p14="http://schemas.microsoft.com/office/powerpoint/2010/main" val="3304352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FEC9EC-B674-5CE9-F387-16DE5721BE54}"/>
              </a:ext>
            </a:extLst>
          </p:cNvPr>
          <p:cNvSpPr/>
          <p:nvPr/>
        </p:nvSpPr>
        <p:spPr>
          <a:xfrm>
            <a:off x="283913" y="2999066"/>
            <a:ext cx="1828800" cy="1828800"/>
          </a:xfrm>
          <a:prstGeom prst="rect">
            <a:avLst/>
          </a:prstGeom>
          <a:solidFill>
            <a:srgbClr val="72BF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latin typeface="Aptos" panose="020B0004020202020204" pitchFamily="34" charset="0"/>
              </a:rPr>
              <a:t>DETERMINE RESOURCES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3C930-52EF-B5F9-E5AB-BCDA6EDD7564}"/>
              </a:ext>
            </a:extLst>
          </p:cNvPr>
          <p:cNvSpPr txBox="1"/>
          <p:nvPr/>
        </p:nvSpPr>
        <p:spPr>
          <a:xfrm>
            <a:off x="2227013" y="1805197"/>
            <a:ext cx="918209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ptos" panose="020B0004020202020204" pitchFamily="34" charset="0"/>
              </a:rPr>
              <a:t>WHAT MAKES A GOOD NEW RESOURCE REQUEST?</a:t>
            </a:r>
          </a:p>
          <a:p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Considers the </a:t>
            </a:r>
            <a:r>
              <a:rPr lang="en-US" sz="2400" b="1" dirty="0">
                <a:latin typeface="Aptos" panose="020B0004020202020204" pitchFamily="34" charset="0"/>
              </a:rPr>
              <a:t>current budget climate </a:t>
            </a:r>
            <a:r>
              <a:rPr lang="en-US" sz="2400" dirty="0">
                <a:latin typeface="Aptos" panose="020B0004020202020204" pitchFamily="34" charset="0"/>
              </a:rPr>
              <a:t>of the college.</a:t>
            </a:r>
          </a:p>
          <a:p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Considers how your goal will </a:t>
            </a:r>
            <a:r>
              <a:rPr lang="en-US" sz="2400" b="1" dirty="0">
                <a:latin typeface="Aptos" panose="020B0004020202020204" pitchFamily="34" charset="0"/>
              </a:rPr>
              <a:t>directly impact </a:t>
            </a:r>
            <a:r>
              <a:rPr lang="en-US" sz="2400" dirty="0">
                <a:latin typeface="Aptos" panose="020B0004020202020204" pitchFamily="34" charset="0"/>
              </a:rPr>
              <a:t>other program or departments, facilities, and the college overall.</a:t>
            </a:r>
          </a:p>
          <a:p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Developed by your </a:t>
            </a:r>
            <a:r>
              <a:rPr lang="en-US" sz="2400" b="1" dirty="0">
                <a:latin typeface="Aptos" panose="020B0004020202020204" pitchFamily="34" charset="0"/>
              </a:rPr>
              <a:t>team</a:t>
            </a:r>
            <a:r>
              <a:rPr lang="en-US" sz="2400" dirty="0">
                <a:latin typeface="Aptos" panose="020B0004020202020204" pitchFamily="34" charset="0"/>
              </a:rPr>
              <a:t> – not just you as the leader.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Engages  your Dean or Vice Chancellor in the </a:t>
            </a:r>
            <a:r>
              <a:rPr lang="en-US" sz="2400" b="1" dirty="0">
                <a:latin typeface="Aptos" panose="020B0004020202020204" pitchFamily="34" charset="0"/>
              </a:rPr>
              <a:t>development</a:t>
            </a:r>
            <a:r>
              <a:rPr lang="en-US" sz="2400" dirty="0">
                <a:latin typeface="Aptos" panose="020B0004020202020204" pitchFamily="34" charset="0"/>
              </a:rPr>
              <a:t> process.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D4B93A-5188-E390-866A-D84790184BD0}"/>
              </a:ext>
            </a:extLst>
          </p:cNvPr>
          <p:cNvSpPr txBox="1"/>
          <p:nvPr/>
        </p:nvSpPr>
        <p:spPr>
          <a:xfrm>
            <a:off x="1504950" y="666317"/>
            <a:ext cx="9182099" cy="707886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72BF44"/>
                </a:gs>
                <a:gs pos="23000">
                  <a:srgbClr val="D7EDC9"/>
                </a:gs>
                <a:gs pos="68000">
                  <a:srgbClr val="B0DB95"/>
                </a:gs>
                <a:gs pos="97000">
                  <a:srgbClr val="72BF44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rgbClr val="72BF44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STEP 3 – DETERMINE RESOURCES</a:t>
            </a:r>
          </a:p>
        </p:txBody>
      </p:sp>
    </p:spTree>
    <p:extLst>
      <p:ext uri="{BB962C8B-B14F-4D97-AF65-F5344CB8AC3E}">
        <p14:creationId xmlns:p14="http://schemas.microsoft.com/office/powerpoint/2010/main" val="2117201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FEC9EC-B674-5CE9-F387-16DE5721BE54}"/>
              </a:ext>
            </a:extLst>
          </p:cNvPr>
          <p:cNvSpPr/>
          <p:nvPr/>
        </p:nvSpPr>
        <p:spPr>
          <a:xfrm>
            <a:off x="283913" y="2999066"/>
            <a:ext cx="1828800" cy="1828800"/>
          </a:xfrm>
          <a:prstGeom prst="rect">
            <a:avLst/>
          </a:prstGeom>
          <a:solidFill>
            <a:srgbClr val="72BF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latin typeface="Aptos" panose="020B0004020202020204" pitchFamily="34" charset="0"/>
              </a:rPr>
              <a:t>DETERMINE RESOURCES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3C930-52EF-B5F9-E5AB-BCDA6EDD7564}"/>
              </a:ext>
            </a:extLst>
          </p:cNvPr>
          <p:cNvSpPr txBox="1"/>
          <p:nvPr/>
        </p:nvSpPr>
        <p:spPr>
          <a:xfrm>
            <a:off x="2227013" y="1583320"/>
            <a:ext cx="918209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ptos" panose="020B0004020202020204" pitchFamily="34" charset="0"/>
              </a:rPr>
              <a:t>WHAT ARE THE TYPES OF RESOURCE REQUESTS?</a:t>
            </a:r>
          </a:p>
          <a:p>
            <a:endParaRPr lang="en-US" sz="2400" dirty="0">
              <a:latin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Capital Request</a:t>
            </a:r>
            <a:endParaRPr lang="en-US" sz="24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Request for 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construction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renovations of physical spaces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such as classroom renovations or office remodels.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Equipment Request</a:t>
            </a:r>
            <a:endParaRPr lang="en-US" sz="24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Request for 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tangible property with a cost of $1,000 or more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such as lab or classroom resources.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400" kern="100" dirty="0">
              <a:solidFill>
                <a:srgbClr val="000000"/>
              </a:solidFill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New Technology Request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kern="1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Request for information technology </a:t>
            </a:r>
            <a:r>
              <a:rPr lang="en-US" sz="2400" b="1" kern="1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hardware or software</a:t>
            </a:r>
            <a:r>
              <a:rPr lang="en-US" sz="2400" kern="1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, such as computers or software licenses.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D4B93A-5188-E390-866A-D84790184BD0}"/>
              </a:ext>
            </a:extLst>
          </p:cNvPr>
          <p:cNvSpPr txBox="1"/>
          <p:nvPr/>
        </p:nvSpPr>
        <p:spPr>
          <a:xfrm>
            <a:off x="1504950" y="666317"/>
            <a:ext cx="9182099" cy="707886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72BF44"/>
                </a:gs>
                <a:gs pos="23000">
                  <a:srgbClr val="D7EDC9"/>
                </a:gs>
                <a:gs pos="68000">
                  <a:srgbClr val="B0DB95"/>
                </a:gs>
                <a:gs pos="97000">
                  <a:srgbClr val="72BF44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rgbClr val="72BF44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STEP 3 – DETERMINE RESOURCES</a:t>
            </a:r>
          </a:p>
        </p:txBody>
      </p:sp>
    </p:spTree>
    <p:extLst>
      <p:ext uri="{BB962C8B-B14F-4D97-AF65-F5344CB8AC3E}">
        <p14:creationId xmlns:p14="http://schemas.microsoft.com/office/powerpoint/2010/main" val="292520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FEC9EC-B674-5CE9-F387-16DE5721BE54}"/>
              </a:ext>
            </a:extLst>
          </p:cNvPr>
          <p:cNvSpPr/>
          <p:nvPr/>
        </p:nvSpPr>
        <p:spPr>
          <a:xfrm>
            <a:off x="283913" y="2999066"/>
            <a:ext cx="1828800" cy="1828800"/>
          </a:xfrm>
          <a:prstGeom prst="rect">
            <a:avLst/>
          </a:prstGeom>
          <a:solidFill>
            <a:srgbClr val="72BF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latin typeface="Aptos" panose="020B0004020202020204" pitchFamily="34" charset="0"/>
              </a:rPr>
              <a:t>DETERMINE RESOURCES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3C930-52EF-B5F9-E5AB-BCDA6EDD7564}"/>
              </a:ext>
            </a:extLst>
          </p:cNvPr>
          <p:cNvSpPr txBox="1"/>
          <p:nvPr/>
        </p:nvSpPr>
        <p:spPr>
          <a:xfrm>
            <a:off x="2227013" y="2020640"/>
            <a:ext cx="91820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ptos" panose="020B0004020202020204" pitchFamily="34" charset="0"/>
              </a:rPr>
              <a:t>WHAT ARE THE TYPES OF RESOURCE REQUESTS?</a:t>
            </a:r>
          </a:p>
          <a:p>
            <a:endParaRPr lang="en-US" sz="2000" dirty="0">
              <a:latin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Ongoing Operational Budget Expansion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kern="1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Request for </a:t>
            </a:r>
            <a:r>
              <a:rPr lang="en-US" sz="2400" b="1" kern="1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increase in operational budget lines</a:t>
            </a:r>
            <a:r>
              <a:rPr lang="en-US" sz="2400" kern="1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, such as professional development, travel, etc.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kern="100" dirty="0">
              <a:solidFill>
                <a:srgbClr val="000000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One-Time Operational Budget Request</a:t>
            </a:r>
            <a:endParaRPr lang="en-US" sz="24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Request for 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temporary and substantial increases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categories 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than capital, equipment, technology, or personnel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D4B93A-5188-E390-866A-D84790184BD0}"/>
              </a:ext>
            </a:extLst>
          </p:cNvPr>
          <p:cNvSpPr txBox="1"/>
          <p:nvPr/>
        </p:nvSpPr>
        <p:spPr>
          <a:xfrm>
            <a:off x="1504950" y="697094"/>
            <a:ext cx="9182099" cy="646331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72BF44"/>
                </a:gs>
                <a:gs pos="23000">
                  <a:srgbClr val="D7EDC9"/>
                </a:gs>
                <a:gs pos="68000">
                  <a:srgbClr val="B0DB95"/>
                </a:gs>
                <a:gs pos="97000">
                  <a:srgbClr val="72BF44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rgbClr val="72BF44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STEP 3 – DETERMINE RESOURCES</a:t>
            </a:r>
          </a:p>
        </p:txBody>
      </p:sp>
    </p:spTree>
    <p:extLst>
      <p:ext uri="{BB962C8B-B14F-4D97-AF65-F5344CB8AC3E}">
        <p14:creationId xmlns:p14="http://schemas.microsoft.com/office/powerpoint/2010/main" val="481495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FEC9EC-B674-5CE9-F387-16DE5721BE54}"/>
              </a:ext>
            </a:extLst>
          </p:cNvPr>
          <p:cNvSpPr/>
          <p:nvPr/>
        </p:nvSpPr>
        <p:spPr>
          <a:xfrm>
            <a:off x="283913" y="2999066"/>
            <a:ext cx="1828800" cy="1828800"/>
          </a:xfrm>
          <a:prstGeom prst="rect">
            <a:avLst/>
          </a:prstGeom>
          <a:solidFill>
            <a:srgbClr val="72BF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latin typeface="Aptos" panose="020B0004020202020204" pitchFamily="34" charset="0"/>
              </a:rPr>
              <a:t>DETERMINE RESOURCES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3C930-52EF-B5F9-E5AB-BCDA6EDD7564}"/>
              </a:ext>
            </a:extLst>
          </p:cNvPr>
          <p:cNvSpPr txBox="1"/>
          <p:nvPr/>
        </p:nvSpPr>
        <p:spPr>
          <a:xfrm>
            <a:off x="2227013" y="1805197"/>
            <a:ext cx="91820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ptos" panose="020B0004020202020204" pitchFamily="34" charset="0"/>
              </a:rPr>
              <a:t>WHAT ARE THE TYPES OF RESOURCE REQUESTS?</a:t>
            </a:r>
          </a:p>
          <a:p>
            <a:endParaRPr lang="en-US" sz="2000" dirty="0">
              <a:latin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Personnel Request</a:t>
            </a:r>
            <a:endParaRPr lang="en-US" sz="24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Request for 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full-time faculty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members.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en-US" sz="20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Existing Personnel Modification/Change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kern="1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Request to </a:t>
            </a:r>
            <a:r>
              <a:rPr lang="en-US" sz="2400" b="1" kern="1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modify or expand current personnel</a:t>
            </a:r>
            <a:r>
              <a:rPr lang="en-US" sz="2400" kern="1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, such as adding step increases, part-time salary adjustments, etc.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en-US" sz="20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Perkins/Enhancement Grant Request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kern="1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Request for equipment you believe is eligible for </a:t>
            </a:r>
            <a:r>
              <a:rPr lang="en-US" sz="2400" b="1" kern="1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Perkins or Enhancement Grant </a:t>
            </a:r>
            <a:r>
              <a:rPr lang="en-US" sz="2400" kern="1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funding.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D4B93A-5188-E390-866A-D84790184BD0}"/>
              </a:ext>
            </a:extLst>
          </p:cNvPr>
          <p:cNvSpPr txBox="1"/>
          <p:nvPr/>
        </p:nvSpPr>
        <p:spPr>
          <a:xfrm>
            <a:off x="1504950" y="697094"/>
            <a:ext cx="9182099" cy="646331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72BF44"/>
                </a:gs>
                <a:gs pos="23000">
                  <a:srgbClr val="D7EDC9"/>
                </a:gs>
                <a:gs pos="68000">
                  <a:srgbClr val="B0DB95"/>
                </a:gs>
                <a:gs pos="97000">
                  <a:srgbClr val="72BF44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rgbClr val="72BF44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STEP 3 – DETERMINE RESOURCES</a:t>
            </a:r>
          </a:p>
        </p:txBody>
      </p:sp>
    </p:spTree>
    <p:extLst>
      <p:ext uri="{BB962C8B-B14F-4D97-AF65-F5344CB8AC3E}">
        <p14:creationId xmlns:p14="http://schemas.microsoft.com/office/powerpoint/2010/main" val="1503464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FEC9EC-B674-5CE9-F387-16DE5721BE54}"/>
              </a:ext>
            </a:extLst>
          </p:cNvPr>
          <p:cNvSpPr/>
          <p:nvPr/>
        </p:nvSpPr>
        <p:spPr>
          <a:xfrm>
            <a:off x="283913" y="2999066"/>
            <a:ext cx="1828800" cy="1828800"/>
          </a:xfrm>
          <a:prstGeom prst="rect">
            <a:avLst/>
          </a:prstGeom>
          <a:solidFill>
            <a:srgbClr val="72BF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latin typeface="Aptos" panose="020B0004020202020204" pitchFamily="34" charset="0"/>
              </a:rPr>
              <a:t>DETERMINE RESOURCES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3C930-52EF-B5F9-E5AB-BCDA6EDD7564}"/>
              </a:ext>
            </a:extLst>
          </p:cNvPr>
          <p:cNvSpPr txBox="1"/>
          <p:nvPr/>
        </p:nvSpPr>
        <p:spPr>
          <a:xfrm>
            <a:off x="2112713" y="1583320"/>
            <a:ext cx="918209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ptos" panose="020B0004020202020204" pitchFamily="34" charset="0"/>
              </a:rPr>
              <a:t>WHAT DO I NEED TO INCLUDE ON MY RESOURCE REQUEST FOR NEW BUDGET ITEMS?</a:t>
            </a:r>
          </a:p>
          <a:p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What </a:t>
            </a:r>
            <a:r>
              <a:rPr lang="en-US" sz="2400" b="1" dirty="0">
                <a:latin typeface="Aptos" panose="020B0004020202020204" pitchFamily="34" charset="0"/>
              </a:rPr>
              <a:t>type of resource </a:t>
            </a:r>
            <a:r>
              <a:rPr lang="en-US" sz="2400" dirty="0">
                <a:latin typeface="Aptos" panose="020B0004020202020204" pitchFamily="34" charset="0"/>
              </a:rPr>
              <a:t>are you requesting.</a:t>
            </a:r>
          </a:p>
          <a:p>
            <a:endParaRPr lang="en-US" sz="10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What is the </a:t>
            </a:r>
            <a:r>
              <a:rPr lang="en-US" sz="2400" b="1" dirty="0">
                <a:latin typeface="Aptos" panose="020B0004020202020204" pitchFamily="34" charset="0"/>
              </a:rPr>
              <a:t>estimated amount </a:t>
            </a:r>
            <a:r>
              <a:rPr lang="en-US" sz="2400" dirty="0">
                <a:latin typeface="Aptos" panose="020B0004020202020204" pitchFamily="34" charset="0"/>
              </a:rPr>
              <a:t>of your request.</a:t>
            </a:r>
          </a:p>
          <a:p>
            <a:endParaRPr lang="en-US" sz="10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ptos" panose="020B0004020202020204" pitchFamily="34" charset="0"/>
              </a:rPr>
              <a:t>What</a:t>
            </a:r>
            <a:r>
              <a:rPr lang="en-US" sz="2400" dirty="0">
                <a:latin typeface="Aptos" panose="020B0004020202020204" pitchFamily="34" charset="0"/>
              </a:rPr>
              <a:t> are you </a:t>
            </a:r>
            <a:r>
              <a:rPr lang="en-US" sz="2400" b="1" dirty="0">
                <a:latin typeface="Aptos" panose="020B0004020202020204" pitchFamily="34" charset="0"/>
              </a:rPr>
              <a:t>requesting</a:t>
            </a:r>
            <a:r>
              <a:rPr lang="en-US" sz="2400" dirty="0">
                <a:latin typeface="Aptos" panose="020B0004020202020204" pitchFamily="34" charset="0"/>
              </a:rPr>
              <a:t>, and </a:t>
            </a:r>
            <a:r>
              <a:rPr lang="en-US" sz="2400" b="1" dirty="0">
                <a:latin typeface="Aptos" panose="020B0004020202020204" pitchFamily="34" charset="0"/>
              </a:rPr>
              <a:t>why do you need it</a:t>
            </a:r>
            <a:r>
              <a:rPr lang="en-US" sz="2400" dirty="0">
                <a:latin typeface="Aptos" panose="020B0004020202020204" pitchFamily="34" charset="0"/>
              </a:rPr>
              <a:t>.</a:t>
            </a:r>
          </a:p>
          <a:p>
            <a:endParaRPr lang="en-US" sz="10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The </a:t>
            </a:r>
            <a:r>
              <a:rPr lang="en-US" sz="2400" b="1" dirty="0">
                <a:latin typeface="Aptos" panose="020B0004020202020204" pitchFamily="34" charset="0"/>
              </a:rPr>
              <a:t>priority level </a:t>
            </a:r>
            <a:r>
              <a:rPr lang="en-US" sz="2400" dirty="0">
                <a:latin typeface="Aptos" panose="020B0004020202020204" pitchFamily="34" charset="0"/>
              </a:rPr>
              <a:t>of the request.</a:t>
            </a:r>
          </a:p>
          <a:p>
            <a:endParaRPr lang="en-US" sz="10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The </a:t>
            </a:r>
            <a:r>
              <a:rPr lang="en-US" sz="2400" b="1" dirty="0">
                <a:latin typeface="Aptos" panose="020B0004020202020204" pitchFamily="34" charset="0"/>
              </a:rPr>
              <a:t>estimated ongoing costs </a:t>
            </a:r>
            <a:r>
              <a:rPr lang="en-US" sz="2400" dirty="0">
                <a:latin typeface="Aptos" panose="020B0004020202020204" pitchFamily="34" charset="0"/>
              </a:rPr>
              <a:t>of your request in </a:t>
            </a:r>
            <a:r>
              <a:rPr lang="en-US" sz="2400" b="1" dirty="0">
                <a:latin typeface="Aptos" panose="020B0004020202020204" pitchFamily="34" charset="0"/>
              </a:rPr>
              <a:t>subsequent years</a:t>
            </a:r>
            <a:r>
              <a:rPr lang="en-US" sz="2400" dirty="0">
                <a:latin typeface="Aptos" panose="020B0004020202020204" pitchFamily="34" charset="0"/>
              </a:rPr>
              <a:t>.</a:t>
            </a:r>
          </a:p>
          <a:p>
            <a:endParaRPr lang="en-US" sz="10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The impacts will the request have on the </a:t>
            </a:r>
            <a:r>
              <a:rPr lang="en-US" sz="2400" b="1" dirty="0">
                <a:latin typeface="Aptos" panose="020B0004020202020204" pitchFamily="34" charset="0"/>
              </a:rPr>
              <a:t>facilities/institution </a:t>
            </a:r>
            <a:r>
              <a:rPr lang="en-US" sz="2400" dirty="0">
                <a:latin typeface="Aptos" panose="020B0004020202020204" pitchFamily="34" charset="0"/>
              </a:rPr>
              <a:t>(e.g., water/electrical/ADA compliance).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D4B93A-5188-E390-866A-D84790184BD0}"/>
              </a:ext>
            </a:extLst>
          </p:cNvPr>
          <p:cNvSpPr txBox="1"/>
          <p:nvPr/>
        </p:nvSpPr>
        <p:spPr>
          <a:xfrm>
            <a:off x="1504950" y="666317"/>
            <a:ext cx="9182099" cy="707886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72BF44"/>
                </a:gs>
                <a:gs pos="23000">
                  <a:srgbClr val="D7EDC9"/>
                </a:gs>
                <a:gs pos="68000">
                  <a:srgbClr val="B0DB95"/>
                </a:gs>
                <a:gs pos="97000">
                  <a:srgbClr val="72BF44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rgbClr val="72BF44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STEP 3 – DETERMINE RESOURCES</a:t>
            </a:r>
          </a:p>
        </p:txBody>
      </p:sp>
    </p:spTree>
    <p:extLst>
      <p:ext uri="{BB962C8B-B14F-4D97-AF65-F5344CB8AC3E}">
        <p14:creationId xmlns:p14="http://schemas.microsoft.com/office/powerpoint/2010/main" val="2991699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FEC9EC-B674-5CE9-F387-16DE5721BE54}"/>
              </a:ext>
            </a:extLst>
          </p:cNvPr>
          <p:cNvSpPr/>
          <p:nvPr/>
        </p:nvSpPr>
        <p:spPr>
          <a:xfrm>
            <a:off x="283913" y="2999066"/>
            <a:ext cx="1828800" cy="1828800"/>
          </a:xfrm>
          <a:prstGeom prst="rect">
            <a:avLst/>
          </a:prstGeom>
          <a:solidFill>
            <a:srgbClr val="72BF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latin typeface="Aptos" panose="020B0004020202020204" pitchFamily="34" charset="0"/>
              </a:rPr>
              <a:t>DETERMINE RESOURCES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3C930-52EF-B5F9-E5AB-BCDA6EDD7564}"/>
              </a:ext>
            </a:extLst>
          </p:cNvPr>
          <p:cNvSpPr txBox="1"/>
          <p:nvPr/>
        </p:nvSpPr>
        <p:spPr>
          <a:xfrm>
            <a:off x="2227013" y="2359195"/>
            <a:ext cx="91820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ptos" panose="020B0004020202020204" pitchFamily="34" charset="0"/>
              </a:rPr>
              <a:t>WHAT DO I NEED TO INCLUDE ON MY REQUEST FOR ASSISTANCE FROM OTHER PROGRAMS/DEPARTMENTS?</a:t>
            </a:r>
          </a:p>
          <a:p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What other program or department is </a:t>
            </a:r>
            <a:r>
              <a:rPr lang="en-US" sz="2400" b="1" dirty="0">
                <a:latin typeface="Aptos" panose="020B0004020202020204" pitchFamily="34" charset="0"/>
              </a:rPr>
              <a:t>directly affected </a:t>
            </a:r>
            <a:r>
              <a:rPr lang="en-US" sz="2400" dirty="0">
                <a:latin typeface="Aptos" panose="020B0004020202020204" pitchFamily="34" charset="0"/>
              </a:rPr>
              <a:t>by your goal.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What other program or department will you </a:t>
            </a:r>
            <a:r>
              <a:rPr lang="en-US" sz="2400" b="1" dirty="0">
                <a:latin typeface="Aptos" panose="020B0004020202020204" pitchFamily="34" charset="0"/>
              </a:rPr>
              <a:t>need assistance from</a:t>
            </a:r>
            <a:r>
              <a:rPr lang="en-US" sz="2400" dirty="0">
                <a:latin typeface="Aptos" panose="020B0004020202020204" pitchFamily="34" charset="0"/>
              </a:rPr>
              <a:t> to complete your goal.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D4B93A-5188-E390-866A-D84790184BD0}"/>
              </a:ext>
            </a:extLst>
          </p:cNvPr>
          <p:cNvSpPr txBox="1"/>
          <p:nvPr/>
        </p:nvSpPr>
        <p:spPr>
          <a:xfrm>
            <a:off x="1504950" y="666317"/>
            <a:ext cx="9182099" cy="707886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72BF44"/>
                </a:gs>
                <a:gs pos="23000">
                  <a:srgbClr val="D7EDC9"/>
                </a:gs>
                <a:gs pos="68000">
                  <a:srgbClr val="B0DB95"/>
                </a:gs>
                <a:gs pos="97000">
                  <a:srgbClr val="72BF44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rgbClr val="72BF44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STEP 3 – DETERMINE RESOURCES</a:t>
            </a:r>
          </a:p>
        </p:txBody>
      </p:sp>
    </p:spTree>
    <p:extLst>
      <p:ext uri="{BB962C8B-B14F-4D97-AF65-F5344CB8AC3E}">
        <p14:creationId xmlns:p14="http://schemas.microsoft.com/office/powerpoint/2010/main" val="2100793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3C930-52EF-B5F9-E5AB-BCDA6EDD7564}"/>
              </a:ext>
            </a:extLst>
          </p:cNvPr>
          <p:cNvSpPr txBox="1"/>
          <p:nvPr/>
        </p:nvSpPr>
        <p:spPr>
          <a:xfrm>
            <a:off x="2227013" y="2328416"/>
            <a:ext cx="918209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ptos" panose="020B0004020202020204" pitchFamily="34" charset="0"/>
              </a:rPr>
              <a:t>WHAT IS SUCCESS?</a:t>
            </a:r>
          </a:p>
          <a:p>
            <a:endParaRPr lang="en-US" dirty="0">
              <a:latin typeface="Aptos" panose="020B0004020202020204" pitchFamily="34" charset="0"/>
            </a:endParaRPr>
          </a:p>
          <a:p>
            <a:pPr algn="ctr"/>
            <a:r>
              <a:rPr lang="en-US" sz="4000" dirty="0">
                <a:latin typeface="Aptos" panose="020B0004020202020204" pitchFamily="34" charset="0"/>
              </a:rPr>
              <a:t>How will you </a:t>
            </a:r>
            <a:r>
              <a:rPr lang="en-US" sz="4000" b="1" dirty="0">
                <a:latin typeface="Aptos" panose="020B0004020202020204" pitchFamily="34" charset="0"/>
              </a:rPr>
              <a:t>measure</a:t>
            </a:r>
            <a:r>
              <a:rPr lang="en-US" sz="4000" dirty="0">
                <a:latin typeface="Aptos" panose="020B0004020202020204" pitchFamily="34" charset="0"/>
              </a:rPr>
              <a:t> and </a:t>
            </a:r>
            <a:r>
              <a:rPr lang="en-US" sz="4000" b="1" dirty="0">
                <a:latin typeface="Aptos" panose="020B0004020202020204" pitchFamily="34" charset="0"/>
              </a:rPr>
              <a:t>evaluate</a:t>
            </a:r>
            <a:r>
              <a:rPr lang="en-US" sz="4000" dirty="0">
                <a:latin typeface="Aptos" panose="020B0004020202020204" pitchFamily="34" charset="0"/>
              </a:rPr>
              <a:t> goal </a:t>
            </a:r>
            <a:r>
              <a:rPr lang="en-US" sz="4000" b="1" dirty="0">
                <a:latin typeface="Aptos" panose="020B0004020202020204" pitchFamily="34" charset="0"/>
              </a:rPr>
              <a:t>progress</a:t>
            </a:r>
            <a:r>
              <a:rPr lang="en-US" sz="4000" dirty="0">
                <a:latin typeface="Aptos" panose="020B0004020202020204" pitchFamily="34" charset="0"/>
              </a:rPr>
              <a:t> and know if the goal </a:t>
            </a:r>
            <a:r>
              <a:rPr lang="en-US" sz="4000" b="1" dirty="0">
                <a:latin typeface="Aptos" panose="020B0004020202020204" pitchFamily="34" charset="0"/>
              </a:rPr>
              <a:t>succeeds</a:t>
            </a:r>
            <a:r>
              <a:rPr lang="en-US" sz="4000" dirty="0">
                <a:latin typeface="Aptos" panose="020B0004020202020204" pitchFamily="34" charset="0"/>
              </a:rPr>
              <a:t>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AE77FE-154F-016D-F965-1F9672D9BC46}"/>
              </a:ext>
            </a:extLst>
          </p:cNvPr>
          <p:cNvSpPr txBox="1"/>
          <p:nvPr/>
        </p:nvSpPr>
        <p:spPr>
          <a:xfrm>
            <a:off x="1504950" y="666317"/>
            <a:ext cx="9182099" cy="707886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FBCB04"/>
                </a:gs>
                <a:gs pos="23000">
                  <a:srgbClr val="FDEB9D"/>
                </a:gs>
                <a:gs pos="69000">
                  <a:srgbClr val="FCDD5A"/>
                </a:gs>
                <a:gs pos="97000">
                  <a:srgbClr val="FBCB04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rgbClr val="FBCB04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STEP 4 – DETERMINE SUCCESS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4DE62B-D021-D36C-D34F-575B75936A28}"/>
              </a:ext>
            </a:extLst>
          </p:cNvPr>
          <p:cNvSpPr/>
          <p:nvPr/>
        </p:nvSpPr>
        <p:spPr>
          <a:xfrm>
            <a:off x="283913" y="2999066"/>
            <a:ext cx="1828800" cy="1828800"/>
          </a:xfrm>
          <a:prstGeom prst="rect">
            <a:avLst/>
          </a:prstGeom>
          <a:solidFill>
            <a:srgbClr val="FBCB0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>
                <a:latin typeface="Aptos" panose="020B0004020202020204" pitchFamily="34" charset="0"/>
              </a:rPr>
              <a:t>DETERMINE SUCCESS</a:t>
            </a:r>
          </a:p>
        </p:txBody>
      </p:sp>
    </p:spTree>
    <p:extLst>
      <p:ext uri="{BB962C8B-B14F-4D97-AF65-F5344CB8AC3E}">
        <p14:creationId xmlns:p14="http://schemas.microsoft.com/office/powerpoint/2010/main" val="2653012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FEC9EC-B674-5CE9-F387-16DE5721BE54}"/>
              </a:ext>
            </a:extLst>
          </p:cNvPr>
          <p:cNvSpPr/>
          <p:nvPr/>
        </p:nvSpPr>
        <p:spPr>
          <a:xfrm>
            <a:off x="283913" y="2999066"/>
            <a:ext cx="1828800" cy="1828800"/>
          </a:xfrm>
          <a:prstGeom prst="rect">
            <a:avLst/>
          </a:prstGeom>
          <a:solidFill>
            <a:srgbClr val="FBCB0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>
                <a:latin typeface="Aptos" panose="020B0004020202020204" pitchFamily="34" charset="0"/>
              </a:rPr>
              <a:t>DETERMINE SUCCESS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3C930-52EF-B5F9-E5AB-BCDA6EDD7564}"/>
              </a:ext>
            </a:extLst>
          </p:cNvPr>
          <p:cNvSpPr txBox="1"/>
          <p:nvPr/>
        </p:nvSpPr>
        <p:spPr>
          <a:xfrm>
            <a:off x="2227013" y="1805197"/>
            <a:ext cx="918209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ptos" panose="020B0004020202020204" pitchFamily="34" charset="0"/>
              </a:rPr>
              <a:t>WHAT MAKES A GOOD SUCCESS MEASURE?</a:t>
            </a:r>
          </a:p>
          <a:p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ptos" panose="020B0004020202020204" pitchFamily="34" charset="0"/>
              </a:rPr>
              <a:t>Focused</a:t>
            </a:r>
            <a:r>
              <a:rPr lang="en-US" sz="2400" dirty="0">
                <a:latin typeface="Aptos" panose="020B0004020202020204" pitchFamily="34" charset="0"/>
              </a:rPr>
              <a:t> and </a:t>
            </a:r>
            <a:r>
              <a:rPr lang="en-US" sz="2400" b="1" dirty="0">
                <a:latin typeface="Aptos" panose="020B0004020202020204" pitchFamily="34" charset="0"/>
              </a:rPr>
              <a:t>realistic</a:t>
            </a:r>
            <a:r>
              <a:rPr lang="en-US" sz="2400" dirty="0">
                <a:latin typeface="Aptos" panose="020B0004020202020204" pitchFamily="34" charset="0"/>
              </a:rPr>
              <a:t> about what you hope to achieve.</a:t>
            </a:r>
          </a:p>
          <a:p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Able to be </a:t>
            </a:r>
            <a:r>
              <a:rPr lang="en-US" sz="2400" b="1" dirty="0">
                <a:latin typeface="Aptos" panose="020B0004020202020204" pitchFamily="34" charset="0"/>
              </a:rPr>
              <a:t>measured</a:t>
            </a:r>
            <a:r>
              <a:rPr lang="en-US" sz="2400" dirty="0">
                <a:latin typeface="Aptos" panose="020B0004020202020204" pitchFamily="34" charset="0"/>
              </a:rPr>
              <a:t> and </a:t>
            </a:r>
            <a:r>
              <a:rPr lang="en-US" sz="2400" b="1" dirty="0">
                <a:latin typeface="Aptos" panose="020B0004020202020204" pitchFamily="34" charset="0"/>
              </a:rPr>
              <a:t>verified</a:t>
            </a:r>
            <a:r>
              <a:rPr lang="en-US" sz="2400" dirty="0">
                <a:latin typeface="Aptos" panose="020B0004020202020204" pitchFamily="34" charset="0"/>
              </a:rPr>
              <a:t> in some way.</a:t>
            </a:r>
          </a:p>
          <a:p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Developed by your </a:t>
            </a:r>
            <a:r>
              <a:rPr lang="en-US" sz="2400" b="1" dirty="0">
                <a:latin typeface="Aptos" panose="020B0004020202020204" pitchFamily="34" charset="0"/>
              </a:rPr>
              <a:t>team</a:t>
            </a:r>
            <a:r>
              <a:rPr lang="en-US" sz="2400" dirty="0">
                <a:latin typeface="Aptos" panose="020B0004020202020204" pitchFamily="34" charset="0"/>
              </a:rPr>
              <a:t> – not just you as the leader.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Engages your Dean or Vice Chancellor in the </a:t>
            </a:r>
            <a:r>
              <a:rPr lang="en-US" sz="2400" b="1" dirty="0">
                <a:latin typeface="Aptos" panose="020B0004020202020204" pitchFamily="34" charset="0"/>
              </a:rPr>
              <a:t>development</a:t>
            </a:r>
            <a:r>
              <a:rPr lang="en-US" sz="2400" dirty="0">
                <a:latin typeface="Aptos" panose="020B0004020202020204" pitchFamily="34" charset="0"/>
              </a:rPr>
              <a:t> process.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ptos" panose="020B00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39379C-92FC-32D3-C7D8-D1AD13C75C6E}"/>
              </a:ext>
            </a:extLst>
          </p:cNvPr>
          <p:cNvSpPr txBox="1"/>
          <p:nvPr/>
        </p:nvSpPr>
        <p:spPr>
          <a:xfrm>
            <a:off x="1504950" y="666317"/>
            <a:ext cx="9182099" cy="707886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FBCB04"/>
                </a:gs>
                <a:gs pos="23000">
                  <a:srgbClr val="FDEB9D"/>
                </a:gs>
                <a:gs pos="69000">
                  <a:srgbClr val="FCDD5A"/>
                </a:gs>
                <a:gs pos="97000">
                  <a:srgbClr val="FBCB04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rgbClr val="FBCB04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STEP 4 – DETERMINE SUCCESS</a:t>
            </a:r>
          </a:p>
        </p:txBody>
      </p:sp>
    </p:spTree>
    <p:extLst>
      <p:ext uri="{BB962C8B-B14F-4D97-AF65-F5344CB8AC3E}">
        <p14:creationId xmlns:p14="http://schemas.microsoft.com/office/powerpoint/2010/main" val="208648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07311960-AEEC-DFEC-E471-9BDCDFD35F8E}"/>
              </a:ext>
            </a:extLst>
          </p:cNvPr>
          <p:cNvSpPr txBox="1"/>
          <p:nvPr/>
        </p:nvSpPr>
        <p:spPr>
          <a:xfrm>
            <a:off x="1504950" y="697094"/>
            <a:ext cx="9182099" cy="646331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00457C"/>
                </a:gs>
                <a:gs pos="23000">
                  <a:srgbClr val="839ABF"/>
                </a:gs>
                <a:gs pos="69000">
                  <a:srgbClr val="4E73A3"/>
                </a:gs>
                <a:gs pos="97000">
                  <a:srgbClr val="00457C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rgbClr val="00457C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WHAT IS THREE-YEAR PLANNING?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4762D0-489F-80E5-D666-6C59A3552769}"/>
              </a:ext>
            </a:extLst>
          </p:cNvPr>
          <p:cNvSpPr txBox="1"/>
          <p:nvPr/>
        </p:nvSpPr>
        <p:spPr>
          <a:xfrm>
            <a:off x="380999" y="1866752"/>
            <a:ext cx="1143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323232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Plans developed by you as the leader of your </a:t>
            </a:r>
            <a:r>
              <a:rPr lang="en-US" sz="3200" b="1" dirty="0">
                <a:solidFill>
                  <a:srgbClr val="4E73A3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or department</a:t>
            </a:r>
            <a:r>
              <a:rPr lang="en-US" sz="3200" b="1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</a:t>
            </a:r>
            <a:r>
              <a:rPr lang="en-US" sz="3200" b="1" dirty="0">
                <a:solidFill>
                  <a:srgbClr val="CF128C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team 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3200" b="1" dirty="0">
                <a:solidFill>
                  <a:srgbClr val="CF128C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leader</a:t>
            </a:r>
            <a:r>
              <a:rPr lang="en-US" sz="3200" b="1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323232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designed to </a:t>
            </a:r>
            <a:r>
              <a:rPr lang="en-US" sz="3200" b="1" dirty="0">
                <a:solidFill>
                  <a:srgbClr val="4E73A3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 prioritie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college, your program or department, and division…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upcoming three years</a:t>
            </a:r>
            <a:r>
              <a:rPr lang="en-US" sz="3200" b="1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b="1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803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FEC9EC-B674-5CE9-F387-16DE5721BE54}"/>
              </a:ext>
            </a:extLst>
          </p:cNvPr>
          <p:cNvSpPr/>
          <p:nvPr/>
        </p:nvSpPr>
        <p:spPr>
          <a:xfrm>
            <a:off x="283913" y="2999066"/>
            <a:ext cx="1828800" cy="1828800"/>
          </a:xfrm>
          <a:prstGeom prst="rect">
            <a:avLst/>
          </a:prstGeom>
          <a:solidFill>
            <a:srgbClr val="4E73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>
                <a:latin typeface="Aptos" panose="020B0004020202020204" pitchFamily="34" charset="0"/>
              </a:rPr>
              <a:t>ENTER</a:t>
            </a:r>
          </a:p>
          <a:p>
            <a:pPr algn="ctr"/>
            <a:r>
              <a:rPr lang="en-US" sz="2300" b="1" dirty="0">
                <a:latin typeface="Aptos" panose="020B0004020202020204" pitchFamily="34" charset="0"/>
              </a:rPr>
              <a:t>IN</a:t>
            </a:r>
          </a:p>
          <a:p>
            <a:pPr algn="ctr"/>
            <a:r>
              <a:rPr lang="en-US" sz="2300" b="1" dirty="0">
                <a:latin typeface="Aptos" panose="020B0004020202020204" pitchFamily="34" charset="0"/>
              </a:rPr>
              <a:t>DIAMOND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3C930-52EF-B5F9-E5AB-BCDA6EDD7564}"/>
              </a:ext>
            </a:extLst>
          </p:cNvPr>
          <p:cNvSpPr txBox="1"/>
          <p:nvPr/>
        </p:nvSpPr>
        <p:spPr>
          <a:xfrm>
            <a:off x="2227013" y="2759304"/>
            <a:ext cx="91820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ptos" panose="020B0004020202020204" pitchFamily="34" charset="0"/>
              </a:rPr>
              <a:t>THE LAST STEP IS TO ENTER</a:t>
            </a:r>
          </a:p>
          <a:p>
            <a:pPr algn="ctr"/>
            <a:r>
              <a:rPr lang="en-US" sz="3600" b="1" dirty="0">
                <a:latin typeface="Aptos" panose="020B0004020202020204" pitchFamily="34" charset="0"/>
              </a:rPr>
              <a:t>YOUR PLAN INTO DIAMOND</a:t>
            </a:r>
          </a:p>
          <a:p>
            <a:pPr algn="ctr"/>
            <a:endParaRPr lang="en-US" sz="3600" b="1" dirty="0">
              <a:latin typeface="Aptos" panose="020B0004020202020204" pitchFamily="34" charset="0"/>
            </a:endParaRPr>
          </a:p>
          <a:p>
            <a:pPr algn="ctr"/>
            <a:r>
              <a:rPr lang="en-US" sz="3600" b="1" dirty="0">
                <a:latin typeface="Aptos" panose="020B0004020202020204" pitchFamily="34" charset="0"/>
              </a:rPr>
              <a:t>MORE INFORMATION COMING SOON</a:t>
            </a:r>
            <a:endParaRPr lang="en-US" sz="3200" dirty="0">
              <a:latin typeface="Aptos" panose="020B00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351463-3B56-184E-35BA-060013DE6DCE}"/>
              </a:ext>
            </a:extLst>
          </p:cNvPr>
          <p:cNvSpPr txBox="1"/>
          <p:nvPr/>
        </p:nvSpPr>
        <p:spPr>
          <a:xfrm>
            <a:off x="1504950" y="666317"/>
            <a:ext cx="9182099" cy="707886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00457C"/>
                </a:gs>
                <a:gs pos="23000">
                  <a:srgbClr val="839ABF"/>
                </a:gs>
                <a:gs pos="69000">
                  <a:srgbClr val="4E73A3"/>
                </a:gs>
                <a:gs pos="97000">
                  <a:srgbClr val="00457C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rgbClr val="4E73A3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STEP 5 – ENTER IN DIAMOND</a:t>
            </a:r>
          </a:p>
        </p:txBody>
      </p:sp>
    </p:spTree>
    <p:extLst>
      <p:ext uri="{BB962C8B-B14F-4D97-AF65-F5344CB8AC3E}">
        <p14:creationId xmlns:p14="http://schemas.microsoft.com/office/powerpoint/2010/main" val="103344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07311960-AEEC-DFEC-E471-9BDCDFD35F8E}"/>
              </a:ext>
            </a:extLst>
          </p:cNvPr>
          <p:cNvSpPr txBox="1"/>
          <p:nvPr/>
        </p:nvSpPr>
        <p:spPr>
          <a:xfrm>
            <a:off x="1504949" y="1667484"/>
            <a:ext cx="9182099" cy="707886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00457C"/>
                </a:gs>
                <a:gs pos="23000">
                  <a:srgbClr val="839ABF"/>
                </a:gs>
                <a:gs pos="69000">
                  <a:srgbClr val="4E73A3"/>
                </a:gs>
                <a:gs pos="97000">
                  <a:srgbClr val="00457C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>
                <a:solidFill>
                  <a:srgbClr val="00457C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91823" y="556454"/>
            <a:ext cx="3808353" cy="101177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12CE4D-57C4-7AD8-CEE0-E15D6DE45E16}"/>
              </a:ext>
            </a:extLst>
          </p:cNvPr>
          <p:cNvSpPr txBox="1"/>
          <p:nvPr/>
        </p:nvSpPr>
        <p:spPr>
          <a:xfrm>
            <a:off x="1161181" y="2778514"/>
            <a:ext cx="98696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Aptos" panose="020B0004020202020204" pitchFamily="34" charset="0"/>
              </a:rPr>
              <a:t>Begin working with your team.</a:t>
            </a:r>
          </a:p>
          <a:p>
            <a:endParaRPr lang="en-US" sz="2800" dirty="0">
              <a:latin typeface="Aptos" panose="020B00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Aptos" panose="020B0004020202020204" pitchFamily="34" charset="0"/>
              </a:rPr>
              <a:t>Come to an Open Lab for more assistance: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3200" kern="1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Starting August 30, 2024: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kern="1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Every Friday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kern="1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9:00 – 10:00am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kern="100" dirty="0">
                <a:solidFill>
                  <a:srgbClr val="000000"/>
                </a:solidFill>
                <a:latin typeface="Aptos" panose="020B0004020202020204" pitchFamily="34" charset="0"/>
                <a:cs typeface="Calibri" panose="020F0502020204030204" pitchFamily="34" charset="0"/>
              </a:rPr>
              <a:t>Simmons Conference Room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020B54-E560-6A65-29E7-D3700FB38D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416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07311960-AEEC-DFEC-E471-9BDCDFD35F8E}"/>
              </a:ext>
            </a:extLst>
          </p:cNvPr>
          <p:cNvSpPr txBox="1"/>
          <p:nvPr/>
        </p:nvSpPr>
        <p:spPr>
          <a:xfrm>
            <a:off x="380999" y="697095"/>
            <a:ext cx="11429999" cy="646331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00457C"/>
                </a:gs>
                <a:gs pos="23000">
                  <a:srgbClr val="839ABF"/>
                </a:gs>
                <a:gs pos="69000">
                  <a:srgbClr val="4E73A3"/>
                </a:gs>
                <a:gs pos="97000">
                  <a:srgbClr val="00457C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rgbClr val="00457C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WHAT IS THE PURPOSE OF THE THREE-YEAR PLAN?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4762D0-489F-80E5-D666-6C59A3552769}"/>
              </a:ext>
            </a:extLst>
          </p:cNvPr>
          <p:cNvSpPr txBox="1"/>
          <p:nvPr/>
        </p:nvSpPr>
        <p:spPr>
          <a:xfrm>
            <a:off x="380999" y="1666698"/>
            <a:ext cx="11430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Opportunity to identify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measurable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achievable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goals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your program or department.</a:t>
            </a:r>
            <a:endParaRPr lang="en-US" sz="3200" b="1" dirty="0">
              <a:solidFill>
                <a:srgbClr val="323232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rgbClr val="323232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Helps create a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shared vision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rgbClr val="323232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Ensures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everyone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working towards the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goals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rgbClr val="323232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Helps you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the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important priorities 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and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those that may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aligned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program or department’s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overall vision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323232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50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07311960-AEEC-DFEC-E471-9BDCDFD35F8E}"/>
              </a:ext>
            </a:extLst>
          </p:cNvPr>
          <p:cNvSpPr txBox="1"/>
          <p:nvPr/>
        </p:nvSpPr>
        <p:spPr>
          <a:xfrm>
            <a:off x="380999" y="697095"/>
            <a:ext cx="11429999" cy="646331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00457C"/>
                </a:gs>
                <a:gs pos="23000">
                  <a:srgbClr val="839ABF"/>
                </a:gs>
                <a:gs pos="69000">
                  <a:srgbClr val="4E73A3"/>
                </a:gs>
                <a:gs pos="97000">
                  <a:srgbClr val="00457C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rgbClr val="00457C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WHAT DOES THE THREE-YEAR PLAN CONTAIN?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4762D0-489F-80E5-D666-6C59A3552769}"/>
              </a:ext>
            </a:extLst>
          </p:cNvPr>
          <p:cNvSpPr txBox="1"/>
          <p:nvPr/>
        </p:nvSpPr>
        <p:spPr>
          <a:xfrm>
            <a:off x="380999" y="1666698"/>
            <a:ext cx="11430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goals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 want to accomplish over the next three years.</a:t>
            </a:r>
            <a:endParaRPr lang="en-US" sz="3200" b="1" dirty="0">
              <a:solidFill>
                <a:srgbClr val="323232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rgbClr val="323232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steps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your program or department will take to accomplish the goals.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rgbClr val="323232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your program or department needs to accomplish the goals.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rgbClr val="323232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you will determine if your goals are </a:t>
            </a:r>
            <a:r>
              <a:rPr lang="en-US" sz="3200" b="1" dirty="0">
                <a:solidFill>
                  <a:srgbClr val="4E73A3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successful</a:t>
            </a:r>
            <a:r>
              <a:rPr lang="en-US" sz="3200" b="1" dirty="0">
                <a:solidFill>
                  <a:srgbClr val="323232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323232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296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07311960-AEEC-DFEC-E471-9BDCDFD35F8E}"/>
              </a:ext>
            </a:extLst>
          </p:cNvPr>
          <p:cNvSpPr txBox="1"/>
          <p:nvPr/>
        </p:nvSpPr>
        <p:spPr>
          <a:xfrm>
            <a:off x="863600" y="697094"/>
            <a:ext cx="10528300" cy="646331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00457C"/>
                </a:gs>
                <a:gs pos="23000">
                  <a:srgbClr val="839ABF"/>
                </a:gs>
                <a:gs pos="69000">
                  <a:srgbClr val="4E73A3"/>
                </a:gs>
                <a:gs pos="97000">
                  <a:srgbClr val="00457C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rgbClr val="00457C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HOW DO I CREATE THE THREE-YEAR PLAN?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FEC9EC-B674-5CE9-F387-16DE5721BE54}"/>
              </a:ext>
            </a:extLst>
          </p:cNvPr>
          <p:cNvSpPr/>
          <p:nvPr/>
        </p:nvSpPr>
        <p:spPr>
          <a:xfrm>
            <a:off x="432046" y="2965232"/>
            <a:ext cx="1920240" cy="1828800"/>
          </a:xfrm>
          <a:prstGeom prst="rect">
            <a:avLst/>
          </a:prstGeom>
          <a:solidFill>
            <a:srgbClr val="00457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>
                <a:latin typeface="Aptos" panose="020B0004020202020204" pitchFamily="34" charset="0"/>
              </a:rPr>
              <a:t>DETERMINE GOALS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9D0CE0-31D5-6A67-15AF-04207F619991}"/>
              </a:ext>
            </a:extLst>
          </p:cNvPr>
          <p:cNvSpPr/>
          <p:nvPr/>
        </p:nvSpPr>
        <p:spPr>
          <a:xfrm>
            <a:off x="2779608" y="2965232"/>
            <a:ext cx="1920240" cy="1828800"/>
          </a:xfrm>
          <a:prstGeom prst="rect">
            <a:avLst/>
          </a:prstGeom>
          <a:solidFill>
            <a:srgbClr val="CF12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>
                <a:latin typeface="Aptos" panose="020B0004020202020204" pitchFamily="34" charset="0"/>
              </a:rPr>
              <a:t>DETERMINE</a:t>
            </a:r>
          </a:p>
          <a:p>
            <a:pPr algn="ctr"/>
            <a:r>
              <a:rPr lang="en-US" sz="2300" b="1" dirty="0">
                <a:latin typeface="Aptos" panose="020B0004020202020204" pitchFamily="34" charset="0"/>
              </a:rPr>
              <a:t>STEPS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E56B28-6BC5-2EFB-9028-FD3265177189}"/>
              </a:ext>
            </a:extLst>
          </p:cNvPr>
          <p:cNvSpPr/>
          <p:nvPr/>
        </p:nvSpPr>
        <p:spPr>
          <a:xfrm>
            <a:off x="5127170" y="2965232"/>
            <a:ext cx="1920240" cy="1828800"/>
          </a:xfrm>
          <a:prstGeom prst="rect">
            <a:avLst/>
          </a:prstGeom>
          <a:solidFill>
            <a:srgbClr val="72BF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>
                <a:latin typeface="Aptos" panose="020B0004020202020204" pitchFamily="34" charset="0"/>
              </a:rPr>
              <a:t>DETERMINE RESOURCES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52C049-6E29-0FD7-4F81-FDA684983C76}"/>
              </a:ext>
            </a:extLst>
          </p:cNvPr>
          <p:cNvSpPr/>
          <p:nvPr/>
        </p:nvSpPr>
        <p:spPr>
          <a:xfrm>
            <a:off x="7474732" y="2965232"/>
            <a:ext cx="1920240" cy="1828800"/>
          </a:xfrm>
          <a:prstGeom prst="rect">
            <a:avLst/>
          </a:prstGeom>
          <a:solidFill>
            <a:srgbClr val="FBCB0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>
                <a:latin typeface="Aptos" panose="020B0004020202020204" pitchFamily="34" charset="0"/>
              </a:rPr>
              <a:t>DETERMINE SUCCESS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E1A14D-40FC-5A8D-2061-F06902A69AE5}"/>
              </a:ext>
            </a:extLst>
          </p:cNvPr>
          <p:cNvSpPr/>
          <p:nvPr/>
        </p:nvSpPr>
        <p:spPr>
          <a:xfrm>
            <a:off x="9822294" y="2965232"/>
            <a:ext cx="1920240" cy="1828800"/>
          </a:xfrm>
          <a:prstGeom prst="rect">
            <a:avLst/>
          </a:prstGeom>
          <a:solidFill>
            <a:srgbClr val="4E73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>
                <a:latin typeface="Aptos" panose="020B0004020202020204" pitchFamily="34" charset="0"/>
              </a:rPr>
              <a:t>ENTER</a:t>
            </a:r>
          </a:p>
          <a:p>
            <a:pPr algn="ctr"/>
            <a:r>
              <a:rPr lang="en-US" sz="2300" b="1" dirty="0">
                <a:latin typeface="Aptos" panose="020B0004020202020204" pitchFamily="34" charset="0"/>
              </a:rPr>
              <a:t>INTO DIAMOND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7C28E9-1E0B-64F9-017F-912B009696FE}"/>
              </a:ext>
            </a:extLst>
          </p:cNvPr>
          <p:cNvSpPr txBox="1"/>
          <p:nvPr/>
        </p:nvSpPr>
        <p:spPr>
          <a:xfrm>
            <a:off x="544712" y="2442012"/>
            <a:ext cx="1712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23232"/>
                </a:solidFill>
                <a:latin typeface="Aptos" panose="020B0004020202020204" pitchFamily="34" charset="0"/>
              </a:rPr>
              <a:t>- STEP 1 -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91B3C6-D972-920A-2D44-2D58385FCB9C}"/>
              </a:ext>
            </a:extLst>
          </p:cNvPr>
          <p:cNvSpPr txBox="1"/>
          <p:nvPr/>
        </p:nvSpPr>
        <p:spPr>
          <a:xfrm>
            <a:off x="2892274" y="2442012"/>
            <a:ext cx="1712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23232"/>
                </a:solidFill>
                <a:latin typeface="Aptos" panose="020B0004020202020204" pitchFamily="34" charset="0"/>
              </a:rPr>
              <a:t>- STEP 2 -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861316-30CB-A6E6-6094-229613E081AD}"/>
              </a:ext>
            </a:extLst>
          </p:cNvPr>
          <p:cNvSpPr txBox="1"/>
          <p:nvPr/>
        </p:nvSpPr>
        <p:spPr>
          <a:xfrm>
            <a:off x="5239836" y="2442012"/>
            <a:ext cx="1712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23232"/>
                </a:solidFill>
                <a:latin typeface="Aptos" panose="020B0004020202020204" pitchFamily="34" charset="0"/>
              </a:rPr>
              <a:t>- STEP 3 -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093C10-EA98-A698-A6D3-10FC78E5A917}"/>
              </a:ext>
            </a:extLst>
          </p:cNvPr>
          <p:cNvSpPr txBox="1"/>
          <p:nvPr/>
        </p:nvSpPr>
        <p:spPr>
          <a:xfrm>
            <a:off x="7587398" y="2442012"/>
            <a:ext cx="1712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23232"/>
                </a:solidFill>
                <a:latin typeface="Aptos" panose="020B0004020202020204" pitchFamily="34" charset="0"/>
              </a:rPr>
              <a:t>- STEP 4 -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99E7D0-ADDB-B34A-486F-9BD59E0B5329}"/>
              </a:ext>
            </a:extLst>
          </p:cNvPr>
          <p:cNvSpPr txBox="1"/>
          <p:nvPr/>
        </p:nvSpPr>
        <p:spPr>
          <a:xfrm>
            <a:off x="9938720" y="2442012"/>
            <a:ext cx="1712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23232"/>
                </a:solidFill>
                <a:latin typeface="Aptos" panose="020B0004020202020204" pitchFamily="34" charset="0"/>
              </a:rPr>
              <a:t>- STEP 5 -</a:t>
            </a:r>
          </a:p>
        </p:txBody>
      </p:sp>
    </p:spTree>
    <p:extLst>
      <p:ext uri="{BB962C8B-B14F-4D97-AF65-F5344CB8AC3E}">
        <p14:creationId xmlns:p14="http://schemas.microsoft.com/office/powerpoint/2010/main" val="3583834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3C930-52EF-B5F9-E5AB-BCDA6EDD7564}"/>
              </a:ext>
            </a:extLst>
          </p:cNvPr>
          <p:cNvSpPr txBox="1"/>
          <p:nvPr/>
        </p:nvSpPr>
        <p:spPr>
          <a:xfrm>
            <a:off x="2227013" y="2328416"/>
            <a:ext cx="918209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ptos" panose="020B0004020202020204" pitchFamily="34" charset="0"/>
              </a:rPr>
              <a:t>WHAT ARE GOALS?</a:t>
            </a:r>
          </a:p>
          <a:p>
            <a:endParaRPr lang="en-US" sz="2000" dirty="0">
              <a:latin typeface="Aptos" panose="020B0004020202020204" pitchFamily="34" charset="0"/>
            </a:endParaRPr>
          </a:p>
          <a:p>
            <a:pPr algn="ctr"/>
            <a:r>
              <a:rPr lang="en-US" sz="4000" dirty="0">
                <a:latin typeface="Aptos" panose="020B0004020202020204" pitchFamily="34" charset="0"/>
              </a:rPr>
              <a:t>Things your program or department would like to </a:t>
            </a:r>
            <a:r>
              <a:rPr lang="en-US" sz="4000" b="1" dirty="0">
                <a:latin typeface="Aptos" panose="020B0004020202020204" pitchFamily="34" charset="0"/>
              </a:rPr>
              <a:t>complete</a:t>
            </a:r>
          </a:p>
          <a:p>
            <a:pPr algn="ctr"/>
            <a:r>
              <a:rPr lang="en-US" sz="4000" dirty="0">
                <a:latin typeface="Aptos" panose="020B0004020202020204" pitchFamily="34" charset="0"/>
              </a:rPr>
              <a:t>after </a:t>
            </a:r>
            <a:r>
              <a:rPr lang="en-US" sz="4000" b="1" dirty="0">
                <a:latin typeface="Aptos" panose="020B0004020202020204" pitchFamily="34" charset="0"/>
              </a:rPr>
              <a:t>three years</a:t>
            </a:r>
            <a:r>
              <a:rPr lang="en-US" sz="4000" dirty="0">
                <a:latin typeface="Aptos" panose="020B0004020202020204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405268-6E86-AF64-767F-388339F08F37}"/>
              </a:ext>
            </a:extLst>
          </p:cNvPr>
          <p:cNvSpPr txBox="1"/>
          <p:nvPr/>
        </p:nvSpPr>
        <p:spPr>
          <a:xfrm>
            <a:off x="1504950" y="697094"/>
            <a:ext cx="9182099" cy="646331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00457C"/>
                </a:gs>
                <a:gs pos="23000">
                  <a:srgbClr val="839ABF"/>
                </a:gs>
                <a:gs pos="69000">
                  <a:srgbClr val="4E73A3"/>
                </a:gs>
                <a:gs pos="97000">
                  <a:srgbClr val="00457C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rgbClr val="00457C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STEP 1 – DETERMINE GOALS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C6A614-65E2-7F69-F5F9-60046713176B}"/>
              </a:ext>
            </a:extLst>
          </p:cNvPr>
          <p:cNvSpPr/>
          <p:nvPr/>
        </p:nvSpPr>
        <p:spPr>
          <a:xfrm>
            <a:off x="283913" y="2999066"/>
            <a:ext cx="1828800" cy="1828800"/>
          </a:xfrm>
          <a:prstGeom prst="rect">
            <a:avLst/>
          </a:prstGeom>
          <a:solidFill>
            <a:srgbClr val="00457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>
                <a:latin typeface="Aptos" panose="020B0004020202020204" pitchFamily="34" charset="0"/>
              </a:rPr>
              <a:t>DETERMINE GOALS</a:t>
            </a:r>
          </a:p>
        </p:txBody>
      </p:sp>
    </p:spTree>
    <p:extLst>
      <p:ext uri="{BB962C8B-B14F-4D97-AF65-F5344CB8AC3E}">
        <p14:creationId xmlns:p14="http://schemas.microsoft.com/office/powerpoint/2010/main" val="2115656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07311960-AEEC-DFEC-E471-9BDCDFD35F8E}"/>
              </a:ext>
            </a:extLst>
          </p:cNvPr>
          <p:cNvSpPr txBox="1"/>
          <p:nvPr/>
        </p:nvSpPr>
        <p:spPr>
          <a:xfrm>
            <a:off x="1504950" y="697094"/>
            <a:ext cx="9182099" cy="646331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00457C"/>
                </a:gs>
                <a:gs pos="23000">
                  <a:srgbClr val="839ABF"/>
                </a:gs>
                <a:gs pos="69000">
                  <a:srgbClr val="4E73A3"/>
                </a:gs>
                <a:gs pos="97000">
                  <a:srgbClr val="00457C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rgbClr val="00457C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STEP 1 – DETERMINE GOALS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FEC9EC-B674-5CE9-F387-16DE5721BE54}"/>
              </a:ext>
            </a:extLst>
          </p:cNvPr>
          <p:cNvSpPr/>
          <p:nvPr/>
        </p:nvSpPr>
        <p:spPr>
          <a:xfrm>
            <a:off x="283913" y="2999066"/>
            <a:ext cx="1828800" cy="1828800"/>
          </a:xfrm>
          <a:prstGeom prst="rect">
            <a:avLst/>
          </a:prstGeom>
          <a:solidFill>
            <a:srgbClr val="00457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>
                <a:latin typeface="Aptos" panose="020B0004020202020204" pitchFamily="34" charset="0"/>
              </a:rPr>
              <a:t>DETERMINE GOALS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3C930-52EF-B5F9-E5AB-BCDA6EDD7564}"/>
              </a:ext>
            </a:extLst>
          </p:cNvPr>
          <p:cNvSpPr txBox="1"/>
          <p:nvPr/>
        </p:nvSpPr>
        <p:spPr>
          <a:xfrm>
            <a:off x="2227013" y="1805197"/>
            <a:ext cx="918209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ptos" panose="020B0004020202020204" pitchFamily="34" charset="0"/>
              </a:rPr>
              <a:t>WHAT MAKES A GOOD THREE-YEAR GOAL?</a:t>
            </a:r>
          </a:p>
          <a:p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Aligns with </a:t>
            </a:r>
            <a:r>
              <a:rPr lang="en-US" sz="2400" b="1" dirty="0">
                <a:latin typeface="Aptos" panose="020B0004020202020204" pitchFamily="34" charset="0"/>
              </a:rPr>
              <a:t>OTC’s Strategic Plan </a:t>
            </a:r>
            <a:r>
              <a:rPr lang="en-US" sz="2400" dirty="0">
                <a:latin typeface="Aptos" panose="020B0004020202020204" pitchFamily="34" charset="0"/>
              </a:rPr>
              <a:t>and helps </a:t>
            </a:r>
            <a:r>
              <a:rPr lang="en-US" sz="2400" b="1" dirty="0">
                <a:latin typeface="Aptos" panose="020B0004020202020204" pitchFamily="34" charset="0"/>
              </a:rPr>
              <a:t>advance the priorities of the college</a:t>
            </a:r>
            <a:r>
              <a:rPr lang="en-US" sz="2400" dirty="0">
                <a:latin typeface="Aptos" panose="020B0004020202020204" pitchFamily="34" charset="0"/>
              </a:rPr>
              <a:t>.</a:t>
            </a:r>
          </a:p>
          <a:p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ptos" panose="020B0004020202020204" pitchFamily="34" charset="0"/>
              </a:rPr>
              <a:t>Informed by data </a:t>
            </a:r>
            <a:r>
              <a:rPr lang="en-US" sz="2400" dirty="0">
                <a:latin typeface="Aptos" panose="020B0004020202020204" pitchFamily="34" charset="0"/>
              </a:rPr>
              <a:t>relevant to your program or department.</a:t>
            </a:r>
          </a:p>
          <a:p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ptos" panose="020B0004020202020204" pitchFamily="34" charset="0"/>
              </a:rPr>
              <a:t>Aligns with the OTC Cares framework </a:t>
            </a:r>
            <a:r>
              <a:rPr lang="en-US" sz="2400" dirty="0">
                <a:latin typeface="Aptos" panose="020B0004020202020204" pitchFamily="34" charset="0"/>
              </a:rPr>
              <a:t>of being proactive, holistic, data-informed, and student-centered.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Is </a:t>
            </a:r>
            <a:r>
              <a:rPr lang="en-US" sz="2400" b="1" dirty="0">
                <a:latin typeface="Aptos" panose="020B0004020202020204" pitchFamily="34" charset="0"/>
              </a:rPr>
              <a:t>SMART</a:t>
            </a:r>
            <a:r>
              <a:rPr lang="en-US" sz="2400" dirty="0">
                <a:latin typeface="Aptos" panose="020B0004020202020204" pitchFamily="34" charset="0"/>
              </a:rPr>
              <a:t> – </a:t>
            </a:r>
            <a:r>
              <a:rPr lang="en-US" sz="2400" b="1" dirty="0">
                <a:latin typeface="Aptos" panose="020B0004020202020204" pitchFamily="34" charset="0"/>
              </a:rPr>
              <a:t>S</a:t>
            </a:r>
            <a:r>
              <a:rPr lang="en-US" sz="2400" dirty="0">
                <a:latin typeface="Aptos" panose="020B0004020202020204" pitchFamily="34" charset="0"/>
              </a:rPr>
              <a:t>pecific; </a:t>
            </a:r>
            <a:r>
              <a:rPr lang="en-US" sz="2400" b="1" dirty="0">
                <a:latin typeface="Aptos" panose="020B0004020202020204" pitchFamily="34" charset="0"/>
              </a:rPr>
              <a:t>M</a:t>
            </a:r>
            <a:r>
              <a:rPr lang="en-US" sz="2400" dirty="0">
                <a:latin typeface="Aptos" panose="020B0004020202020204" pitchFamily="34" charset="0"/>
              </a:rPr>
              <a:t>easurable; </a:t>
            </a:r>
            <a:r>
              <a:rPr lang="en-US" sz="2400" b="1" dirty="0">
                <a:latin typeface="Aptos" panose="020B0004020202020204" pitchFamily="34" charset="0"/>
              </a:rPr>
              <a:t>A</a:t>
            </a:r>
            <a:r>
              <a:rPr lang="en-US" sz="2400" dirty="0">
                <a:latin typeface="Aptos" panose="020B0004020202020204" pitchFamily="34" charset="0"/>
              </a:rPr>
              <a:t>ttainable; </a:t>
            </a:r>
            <a:r>
              <a:rPr lang="en-US" sz="2400" b="1" dirty="0">
                <a:latin typeface="Aptos" panose="020B0004020202020204" pitchFamily="34" charset="0"/>
              </a:rPr>
              <a:t>R</a:t>
            </a:r>
            <a:r>
              <a:rPr lang="en-US" sz="2400" dirty="0">
                <a:latin typeface="Aptos" panose="020B0004020202020204" pitchFamily="34" charset="0"/>
              </a:rPr>
              <a:t>esults-driven; </a:t>
            </a:r>
            <a:r>
              <a:rPr lang="en-US" sz="2400" b="1" dirty="0">
                <a:latin typeface="Aptos" panose="020B0004020202020204" pitchFamily="34" charset="0"/>
              </a:rPr>
              <a:t>T</a:t>
            </a:r>
            <a:r>
              <a:rPr lang="en-US" sz="2400" dirty="0">
                <a:latin typeface="Aptos" panose="020B0004020202020204" pitchFamily="34" charset="0"/>
              </a:rPr>
              <a:t>ime-limited.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840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07311960-AEEC-DFEC-E471-9BDCDFD35F8E}"/>
              </a:ext>
            </a:extLst>
          </p:cNvPr>
          <p:cNvSpPr txBox="1"/>
          <p:nvPr/>
        </p:nvSpPr>
        <p:spPr>
          <a:xfrm>
            <a:off x="1504950" y="697094"/>
            <a:ext cx="9182099" cy="646331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00457C"/>
                </a:gs>
                <a:gs pos="23000">
                  <a:srgbClr val="839ABF"/>
                </a:gs>
                <a:gs pos="69000">
                  <a:srgbClr val="4E73A3"/>
                </a:gs>
                <a:gs pos="97000">
                  <a:srgbClr val="00457C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rgbClr val="00457C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STEP 1 – DETERMINE GOALS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FEC9EC-B674-5CE9-F387-16DE5721BE54}"/>
              </a:ext>
            </a:extLst>
          </p:cNvPr>
          <p:cNvSpPr/>
          <p:nvPr/>
        </p:nvSpPr>
        <p:spPr>
          <a:xfrm>
            <a:off x="283913" y="2999066"/>
            <a:ext cx="1828800" cy="1828800"/>
          </a:xfrm>
          <a:prstGeom prst="rect">
            <a:avLst/>
          </a:prstGeom>
          <a:solidFill>
            <a:srgbClr val="00457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>
                <a:latin typeface="Aptos" panose="020B0004020202020204" pitchFamily="34" charset="0"/>
              </a:rPr>
              <a:t>DETERMINE GOALS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3C930-52EF-B5F9-E5AB-BCDA6EDD7564}"/>
              </a:ext>
            </a:extLst>
          </p:cNvPr>
          <p:cNvSpPr txBox="1"/>
          <p:nvPr/>
        </p:nvSpPr>
        <p:spPr>
          <a:xfrm>
            <a:off x="2227013" y="1620530"/>
            <a:ext cx="918209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ptos" panose="020B0004020202020204" pitchFamily="34" charset="0"/>
              </a:rPr>
              <a:t>WHAT MAKES A GOOD THREE-YEAR GOAL?</a:t>
            </a:r>
          </a:p>
          <a:p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Not just a descriptor of your everyday work – it is what you </a:t>
            </a:r>
            <a:r>
              <a:rPr lang="en-US" sz="2400" b="1" dirty="0">
                <a:latin typeface="Aptos" panose="020B0004020202020204" pitchFamily="34" charset="0"/>
              </a:rPr>
              <a:t>are striving to do</a:t>
            </a:r>
            <a:r>
              <a:rPr lang="en-US" sz="2400" dirty="0">
                <a:latin typeface="Aptos" panose="020B0004020202020204" pitchFamily="34" charset="0"/>
              </a:rPr>
              <a:t>.</a:t>
            </a:r>
          </a:p>
          <a:p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Answers the question, "When I am looking back at my program or department </a:t>
            </a:r>
            <a:r>
              <a:rPr lang="en-US" sz="2400" b="1" dirty="0">
                <a:latin typeface="Aptos" panose="020B0004020202020204" pitchFamily="34" charset="0"/>
              </a:rPr>
              <a:t>after three years, where do I want to be</a:t>
            </a:r>
            <a:r>
              <a:rPr lang="en-US" sz="2400" dirty="0">
                <a:latin typeface="Aptos" panose="020B0004020202020204" pitchFamily="34" charset="0"/>
              </a:rPr>
              <a:t>?"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Developed by your </a:t>
            </a:r>
            <a:r>
              <a:rPr lang="en-US" sz="2400" b="1" dirty="0">
                <a:latin typeface="Aptos" panose="020B0004020202020204" pitchFamily="34" charset="0"/>
              </a:rPr>
              <a:t>team</a:t>
            </a:r>
            <a:r>
              <a:rPr lang="en-US" sz="2400" dirty="0">
                <a:latin typeface="Aptos" panose="020B0004020202020204" pitchFamily="34" charset="0"/>
              </a:rPr>
              <a:t> – not just you as the leader.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ptos" panose="020B0004020202020204" pitchFamily="34" charset="0"/>
              </a:rPr>
              <a:t>Engages your Dean or Vice Chancellor in the </a:t>
            </a:r>
            <a:r>
              <a:rPr lang="en-US" sz="2400" b="1" dirty="0">
                <a:latin typeface="Aptos" panose="020B0004020202020204" pitchFamily="34" charset="0"/>
              </a:rPr>
              <a:t>development</a:t>
            </a:r>
            <a:r>
              <a:rPr lang="en-US" sz="2400" dirty="0">
                <a:latin typeface="Aptos" panose="020B0004020202020204" pitchFamily="34" charset="0"/>
              </a:rPr>
              <a:t> process.</a:t>
            </a:r>
          </a:p>
        </p:txBody>
      </p:sp>
    </p:spTree>
    <p:extLst>
      <p:ext uri="{BB962C8B-B14F-4D97-AF65-F5344CB8AC3E}">
        <p14:creationId xmlns:p14="http://schemas.microsoft.com/office/powerpoint/2010/main" val="4046479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A91144D-FF92-A0EB-FBDF-81856D6AF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7048" y="6391175"/>
            <a:ext cx="1444129" cy="38366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F6BDAC2-2FF4-5008-8B02-71829BCA4D50}"/>
              </a:ext>
            </a:extLst>
          </p:cNvPr>
          <p:cNvSpPr/>
          <p:nvPr/>
        </p:nvSpPr>
        <p:spPr>
          <a:xfrm>
            <a:off x="-7620" y="0"/>
            <a:ext cx="12207240" cy="457200"/>
          </a:xfrm>
          <a:prstGeom prst="rect">
            <a:avLst/>
          </a:prstGeom>
          <a:gradFill flip="none" rotWithShape="1">
            <a:gsLst>
              <a:gs pos="0">
                <a:srgbClr val="839ABF"/>
              </a:gs>
              <a:gs pos="45000">
                <a:srgbClr val="839ABF"/>
              </a:gs>
              <a:gs pos="96000">
                <a:srgbClr val="00457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FEC9EC-B674-5CE9-F387-16DE5721BE54}"/>
              </a:ext>
            </a:extLst>
          </p:cNvPr>
          <p:cNvSpPr/>
          <p:nvPr/>
        </p:nvSpPr>
        <p:spPr>
          <a:xfrm>
            <a:off x="283913" y="2999066"/>
            <a:ext cx="1828800" cy="1828800"/>
          </a:xfrm>
          <a:prstGeom prst="rect">
            <a:avLst/>
          </a:prstGeom>
          <a:solidFill>
            <a:srgbClr val="CF12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>
                <a:latin typeface="Aptos" panose="020B0004020202020204" pitchFamily="34" charset="0"/>
              </a:rPr>
              <a:t>DETERMINE STEPS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3C930-52EF-B5F9-E5AB-BCDA6EDD7564}"/>
              </a:ext>
            </a:extLst>
          </p:cNvPr>
          <p:cNvSpPr txBox="1"/>
          <p:nvPr/>
        </p:nvSpPr>
        <p:spPr>
          <a:xfrm>
            <a:off x="2227013" y="2697748"/>
            <a:ext cx="918209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ptos" panose="020B0004020202020204" pitchFamily="34" charset="0"/>
              </a:rPr>
              <a:t>WHAT ARE STEPS?</a:t>
            </a:r>
          </a:p>
          <a:p>
            <a:endParaRPr lang="en-US" sz="2800" dirty="0">
              <a:latin typeface="Aptos" panose="020B0004020202020204" pitchFamily="34" charset="0"/>
            </a:endParaRPr>
          </a:p>
          <a:p>
            <a:pPr algn="ctr"/>
            <a:r>
              <a:rPr lang="en-US" sz="4000" b="1" dirty="0">
                <a:latin typeface="Aptos" panose="020B0004020202020204" pitchFamily="34" charset="0"/>
              </a:rPr>
              <a:t>Actions</a:t>
            </a:r>
            <a:r>
              <a:rPr lang="en-US" sz="4000" dirty="0">
                <a:latin typeface="Aptos" panose="020B0004020202020204" pitchFamily="34" charset="0"/>
              </a:rPr>
              <a:t> you will take</a:t>
            </a:r>
          </a:p>
          <a:p>
            <a:pPr algn="ctr"/>
            <a:r>
              <a:rPr lang="en-US" sz="4000" dirty="0">
                <a:latin typeface="Aptos" panose="020B0004020202020204" pitchFamily="34" charset="0"/>
              </a:rPr>
              <a:t>to </a:t>
            </a:r>
            <a:r>
              <a:rPr lang="en-US" sz="4000" b="1" dirty="0">
                <a:latin typeface="Aptos" panose="020B0004020202020204" pitchFamily="34" charset="0"/>
              </a:rPr>
              <a:t>accomplish</a:t>
            </a:r>
            <a:r>
              <a:rPr lang="en-US" sz="4000" dirty="0">
                <a:latin typeface="Aptos" panose="020B0004020202020204" pitchFamily="34" charset="0"/>
              </a:rPr>
              <a:t> your goal.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01B8DA-8459-77F5-38F7-5C1283296486}"/>
              </a:ext>
            </a:extLst>
          </p:cNvPr>
          <p:cNvSpPr txBox="1"/>
          <p:nvPr/>
        </p:nvSpPr>
        <p:spPr>
          <a:xfrm>
            <a:off x="1504950" y="697094"/>
            <a:ext cx="9182099" cy="646331"/>
          </a:xfrm>
          <a:prstGeom prst="rect">
            <a:avLst/>
          </a:prstGeom>
          <a:noFill/>
          <a:ln w="57150" cap="flat">
            <a:gradFill flip="none" rotWithShape="1">
              <a:gsLst>
                <a:gs pos="0">
                  <a:srgbClr val="CF128C"/>
                </a:gs>
                <a:gs pos="23000">
                  <a:srgbClr val="F9BDE4"/>
                </a:gs>
                <a:gs pos="69000">
                  <a:srgbClr val="F371C5"/>
                </a:gs>
                <a:gs pos="94000">
                  <a:srgbClr val="CF128C"/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rgbClr val="CF128C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STEP 2 – DETERMINE STEPS</a:t>
            </a:r>
          </a:p>
        </p:txBody>
      </p:sp>
    </p:spTree>
    <p:extLst>
      <p:ext uri="{BB962C8B-B14F-4D97-AF65-F5344CB8AC3E}">
        <p14:creationId xmlns:p14="http://schemas.microsoft.com/office/powerpoint/2010/main" val="942116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1074</Words>
  <Application>Microsoft Office PowerPoint</Application>
  <PresentationFormat>Widescreen</PresentationFormat>
  <Paragraphs>209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Aptos</vt:lpstr>
      <vt:lpstr>Arial</vt:lpstr>
      <vt:lpstr>Calibri</vt:lpstr>
      <vt:lpstr>Calibri Light</vt:lpstr>
      <vt:lpstr>Courier New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Ozarks Technical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TOLLETT, MISTY D.</dc:creator>
  <cp:lastModifiedBy>TOLLETT, MISTY D.</cp:lastModifiedBy>
  <cp:revision>27</cp:revision>
  <cp:lastPrinted>2024-04-04T15:06:08Z</cp:lastPrinted>
  <dcterms:created xsi:type="dcterms:W3CDTF">2023-06-29T15:42:37Z</dcterms:created>
  <dcterms:modified xsi:type="dcterms:W3CDTF">2024-04-04T15:06:27Z</dcterms:modified>
</cp:coreProperties>
</file>